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8" r:id="rId2"/>
    <p:sldId id="277" r:id="rId3"/>
    <p:sldId id="269" r:id="rId4"/>
    <p:sldId id="310" r:id="rId5"/>
    <p:sldId id="281" r:id="rId6"/>
    <p:sldId id="261" r:id="rId7"/>
    <p:sldId id="313" r:id="rId8"/>
    <p:sldId id="308" r:id="rId9"/>
    <p:sldId id="304" r:id="rId10"/>
    <p:sldId id="298" r:id="rId11"/>
    <p:sldId id="272" r:id="rId12"/>
    <p:sldId id="301" r:id="rId13"/>
    <p:sldId id="302" r:id="rId14"/>
    <p:sldId id="291" r:id="rId15"/>
    <p:sldId id="307" r:id="rId16"/>
    <p:sldId id="300" r:id="rId17"/>
    <p:sldId id="295" r:id="rId18"/>
    <p:sldId id="306" r:id="rId19"/>
    <p:sldId id="305" r:id="rId20"/>
    <p:sldId id="321" r:id="rId21"/>
    <p:sldId id="315" r:id="rId22"/>
    <p:sldId id="319" r:id="rId23"/>
    <p:sldId id="322" r:id="rId24"/>
    <p:sldId id="317" r:id="rId25"/>
    <p:sldId id="324" r:id="rId26"/>
    <p:sldId id="296" r:id="rId27"/>
    <p:sldId id="327" r:id="rId28"/>
    <p:sldId id="288" r:id="rId29"/>
    <p:sldId id="303" r:id="rId30"/>
    <p:sldId id="297" r:id="rId31"/>
    <p:sldId id="320" r:id="rId32"/>
    <p:sldId id="328" r:id="rId33"/>
    <p:sldId id="331" r:id="rId34"/>
    <p:sldId id="274" r:id="rId35"/>
  </p:sldIdLst>
  <p:sldSz cx="12192000" cy="6858000"/>
  <p:notesSz cx="6858000" cy="9144000"/>
  <p:embeddedFontLst>
    <p:embeddedFont>
      <p:font typeface="Nanum Pen" panose="03040600000000000000" pitchFamily="66" charset="-127"/>
      <p:regular r:id="rId38"/>
    </p:embeddedFont>
    <p:embeddedFont>
      <p:font typeface="나눔스퀘어_ac" panose="020B0600000101010101" pitchFamily="50" charset="-127"/>
      <p:regular r:id="rId39"/>
    </p:embeddedFont>
    <p:embeddedFont>
      <p:font typeface="나눔스퀘어_ac Bold" panose="020B0600000101010101" pitchFamily="50" charset="-127"/>
      <p:bold r:id="rId40"/>
    </p:embeddedFont>
    <p:embeddedFont>
      <p:font typeface="나눔스퀘어_ac ExtraBold" panose="020B0600000101010101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pq" initials="g" lastIdx="3" clrIdx="0">
    <p:extLst>
      <p:ext uri="{19B8F6BF-5375-455C-9EA6-DF929625EA0E}">
        <p15:presenceInfo xmlns:p15="http://schemas.microsoft.com/office/powerpoint/2012/main" userId="S::ximpq@eaamm.onmicrosoft.com::99e012c5-2c3c-43ef-bc59-1821013e56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CE2EF"/>
    <a:srgbClr val="FBD5E8"/>
    <a:srgbClr val="8A8CE1"/>
    <a:srgbClr val="F2F3FD"/>
    <a:srgbClr val="D1CBCD"/>
    <a:srgbClr val="EDEEFC"/>
    <a:srgbClr val="7664B5"/>
    <a:srgbClr val="AFABAB"/>
    <a:srgbClr val="FAC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82447" autoAdjust="0"/>
  </p:normalViewPr>
  <p:slideViewPr>
    <p:cSldViewPr snapToGrid="0" showGuides="1">
      <p:cViewPr varScale="1">
        <p:scale>
          <a:sx n="81" d="100"/>
          <a:sy n="81" d="100"/>
        </p:scale>
        <p:origin x="907" y="58"/>
      </p:cViewPr>
      <p:guideLst>
        <p:guide orient="horz" pos="2160"/>
        <p:guide pos="3840"/>
        <p:guide pos="370"/>
        <p:guide pos="7287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324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93F6145-FD27-4FC5-8752-CFA8A18C1A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E405F7-C7E1-4ED7-834E-639887A43A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91341-B654-4B42-AC5F-4C2BE96BCE61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09FF29-9552-464A-9823-144C965EBC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6681EB-D6DD-43EB-B6E3-6B08AFC9FB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30323-FE80-4F18-9097-02FBDB531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14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42DD3-B10B-4683-94B1-9BDBF0F9EDD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40C2E-A23C-4181-B2CA-607707D70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75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 / Gender Model Training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Gender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라벨링된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약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24,000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UTK Face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 / Gender Model Test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영화 포스터 장 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Kids</a:t>
            </a:r>
            <a:r>
              <a:rPr lang="ko-KR" altLang="en-US" sz="1200" dirty="0"/>
              <a:t>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en-US" altLang="ko-KR" sz="1200" dirty="0"/>
              <a:t>2030</a:t>
            </a:r>
            <a:r>
              <a:rPr lang="ko-KR" altLang="en-US" sz="1200" dirty="0"/>
              <a:t> 남자 </a:t>
            </a:r>
            <a:r>
              <a:rPr lang="en-US" altLang="ko-KR" sz="1200" dirty="0"/>
              <a:t>/ 2030 </a:t>
            </a:r>
            <a:r>
              <a:rPr lang="ko-KR" altLang="en-US" sz="1200" dirty="0"/>
              <a:t>여자 </a:t>
            </a:r>
            <a:r>
              <a:rPr lang="en-US" altLang="ko-KR" sz="1200" dirty="0"/>
              <a:t>/ 4050 </a:t>
            </a:r>
            <a:r>
              <a:rPr lang="ko-KR" altLang="en-US" sz="1200" dirty="0"/>
              <a:t>남자 </a:t>
            </a:r>
            <a:r>
              <a:rPr lang="en-US" altLang="ko-KR" sz="1200" dirty="0"/>
              <a:t>/ 4050 </a:t>
            </a:r>
            <a:r>
              <a:rPr lang="ko-KR" altLang="en-US" sz="1200" dirty="0"/>
              <a:t>여자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Siver</a:t>
            </a:r>
            <a:r>
              <a:rPr lang="en-US" altLang="ko-KR" sz="1200" dirty="0"/>
              <a:t> </a:t>
            </a:r>
            <a:r>
              <a:rPr lang="ko-KR" altLang="en-US" sz="1200" dirty="0"/>
              <a:t>총 </a:t>
            </a:r>
            <a:r>
              <a:rPr lang="en-US" altLang="ko-KR" sz="1200" dirty="0"/>
              <a:t>6</a:t>
            </a:r>
            <a:r>
              <a:rPr lang="ko-KR" altLang="en-US" sz="1200" dirty="0"/>
              <a:t>개 </a:t>
            </a:r>
            <a:r>
              <a:rPr lang="en-US" altLang="ko-KR" sz="1200" dirty="0"/>
              <a:t>Class</a:t>
            </a:r>
            <a:r>
              <a:rPr lang="ko-KR" altLang="en-US" sz="1200" dirty="0"/>
              <a:t>로 구분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기존 </a:t>
            </a: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en-US" altLang="ko-KR" sz="1200" dirty="0"/>
              <a:t>/ 30</a:t>
            </a:r>
            <a:r>
              <a:rPr lang="ko-KR" altLang="en-US" sz="1200" dirty="0"/>
              <a:t>대 </a:t>
            </a:r>
            <a:r>
              <a:rPr lang="en-US" altLang="ko-KR" sz="1200" dirty="0"/>
              <a:t>/ 40</a:t>
            </a:r>
            <a:r>
              <a:rPr lang="ko-KR" altLang="en-US" sz="1200" dirty="0"/>
              <a:t>대 </a:t>
            </a:r>
            <a:r>
              <a:rPr lang="en-US" altLang="ko-KR" sz="1200" dirty="0"/>
              <a:t>/ 50</a:t>
            </a:r>
            <a:r>
              <a:rPr lang="ko-KR" altLang="en-US" sz="1200" dirty="0"/>
              <a:t>대 등 더 세분화된 </a:t>
            </a:r>
            <a:r>
              <a:rPr lang="en-US" altLang="ko-KR" sz="1200" dirty="0"/>
              <a:t>Class</a:t>
            </a:r>
            <a:r>
              <a:rPr lang="ko-KR" altLang="en-US" sz="1200" dirty="0"/>
              <a:t>를 사용할 경우 </a:t>
            </a:r>
            <a:r>
              <a:rPr lang="en-US" altLang="ko-KR" sz="1200" dirty="0"/>
              <a:t>Class </a:t>
            </a:r>
            <a:r>
              <a:rPr lang="ko-KR" altLang="en-US" sz="1200" dirty="0"/>
              <a:t>사이 경계 역시 많아져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  </a:t>
            </a:r>
            <a:r>
              <a:rPr lang="ko-KR" altLang="en-US" sz="1200" dirty="0"/>
              <a:t>경계에서 </a:t>
            </a:r>
            <a:r>
              <a:rPr lang="ko-KR" altLang="en-US" sz="1200" dirty="0" err="1"/>
              <a:t>오분류율</a:t>
            </a:r>
            <a:r>
              <a:rPr lang="ko-KR" altLang="en-US" sz="1200" dirty="0"/>
              <a:t> 상승하여 모델 </a:t>
            </a:r>
            <a:r>
              <a:rPr lang="en-US" altLang="ko-KR" sz="1200" dirty="0"/>
              <a:t>Accuracy</a:t>
            </a:r>
            <a:r>
              <a:rPr lang="ko-KR" altLang="en-US" sz="1200" dirty="0"/>
              <a:t>에 악영향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(</a:t>
            </a:r>
            <a:r>
              <a:rPr lang="ko-KR" altLang="en-US" sz="1200" dirty="0"/>
              <a:t>광고학적 이유</a:t>
            </a:r>
            <a:r>
              <a:rPr lang="en-US" altLang="ko-KR" sz="1200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40C2E-A23C-4181-B2CA-607707D7035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53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 Input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 이내 처리하여 다시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보내주어야 해서 모델의 크기를 최대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70MB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제한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(VGG16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경우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120MB,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모바일넷의 경우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70MB)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 Dataset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대상으로 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Accuracy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달리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상에서 하나의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에서만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Precision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유독 높을 경우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Modeling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결과가 해당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몰리는 현상이 생겨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균일한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Precision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보이는 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MobileNEt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 선정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/>
              <a:t>CNN / VGG16 / </a:t>
            </a:r>
            <a:r>
              <a:rPr lang="en-US" altLang="ko-KR" sz="1200" dirty="0" err="1"/>
              <a:t>Focal_Loss</a:t>
            </a:r>
            <a:r>
              <a:rPr lang="en-US" altLang="ko-KR" sz="1200" dirty="0"/>
              <a:t> </a:t>
            </a:r>
            <a:r>
              <a:rPr lang="ko-KR" altLang="en-US" sz="1200" dirty="0"/>
              <a:t>함수 사용 모델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MobileNet</a:t>
            </a:r>
            <a:r>
              <a:rPr lang="en-US" altLang="ko-KR" sz="1200" dirty="0"/>
              <a:t> </a:t>
            </a:r>
            <a:r>
              <a:rPr lang="ko-KR" altLang="en-US" sz="1200" dirty="0"/>
              <a:t>등의 모델들을 동일한 방법으로 비교</a:t>
            </a:r>
            <a:endParaRPr lang="en-US" altLang="ko-KR" sz="1200" dirty="0"/>
          </a:p>
          <a:p>
            <a:r>
              <a:rPr lang="en-US" altLang="ko-KR" sz="1200" dirty="0"/>
              <a:t>VGG16 / </a:t>
            </a:r>
            <a:r>
              <a:rPr lang="ko-KR" altLang="en-US" sz="1200" dirty="0"/>
              <a:t>ResNet50 / </a:t>
            </a:r>
            <a:r>
              <a:rPr lang="ko-KR" altLang="en-US" sz="1200" dirty="0" err="1"/>
              <a:t>Efficie</a:t>
            </a:r>
            <a:r>
              <a:rPr lang="en-US" altLang="ko-KR" sz="1200" dirty="0"/>
              <a:t>n</a:t>
            </a:r>
            <a:r>
              <a:rPr lang="ko-KR" altLang="en-US" sz="1200" dirty="0" err="1"/>
              <a:t>tNet</a:t>
            </a:r>
            <a:r>
              <a:rPr lang="ko-KR" altLang="en-US" sz="1200" dirty="0"/>
              <a:t> B0 / </a:t>
            </a:r>
            <a:r>
              <a:rPr lang="ko-KR" altLang="en-US" sz="1200" dirty="0" err="1"/>
              <a:t>Efficie</a:t>
            </a:r>
            <a:r>
              <a:rPr lang="en-US" altLang="ko-KR" sz="1200" dirty="0"/>
              <a:t>n</a:t>
            </a:r>
            <a:r>
              <a:rPr lang="ko-KR" altLang="en-US" sz="1200" dirty="0" err="1"/>
              <a:t>tNet</a:t>
            </a:r>
            <a:r>
              <a:rPr lang="ko-KR" altLang="en-US" sz="1200" dirty="0"/>
              <a:t> B7 / </a:t>
            </a:r>
            <a:r>
              <a:rPr lang="ko-KR" altLang="en-US" sz="1200" dirty="0" err="1"/>
              <a:t>Efficie</a:t>
            </a:r>
            <a:r>
              <a:rPr lang="en-US" altLang="ko-KR" sz="1200" dirty="0"/>
              <a:t>n</a:t>
            </a:r>
            <a:r>
              <a:rPr lang="ko-KR" altLang="en-US" sz="1200" dirty="0" err="1"/>
              <a:t>tNet</a:t>
            </a:r>
            <a:r>
              <a:rPr lang="ko-KR" altLang="en-US" sz="1200" dirty="0"/>
              <a:t> B4의 경우 </a:t>
            </a:r>
            <a:r>
              <a:rPr lang="en-US" altLang="ko-KR" sz="1200" dirty="0"/>
              <a:t>AWS </a:t>
            </a:r>
            <a:r>
              <a:rPr lang="ko-KR" altLang="en-US" sz="1200" dirty="0"/>
              <a:t>서버상에서 실행했을 때 램 메모리 초과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Test</a:t>
            </a:r>
            <a:r>
              <a:rPr lang="ko-KR" altLang="en-US" sz="1200" dirty="0"/>
              <a:t> </a:t>
            </a:r>
            <a:r>
              <a:rPr lang="en-US" altLang="ko-KR" sz="1200" dirty="0"/>
              <a:t>Dataset</a:t>
            </a:r>
            <a:r>
              <a:rPr lang="ko-KR" altLang="en-US" sz="1200" dirty="0"/>
              <a:t> 기준으로 약 </a:t>
            </a:r>
            <a:r>
              <a:rPr lang="en-US" altLang="ko-KR" sz="1200" dirty="0"/>
              <a:t>78%</a:t>
            </a:r>
            <a:r>
              <a:rPr lang="ko-KR" altLang="en-US" sz="1200" dirty="0"/>
              <a:t>의 </a:t>
            </a:r>
            <a:r>
              <a:rPr lang="en-US" altLang="ko-KR" sz="1200" dirty="0"/>
              <a:t>Accuracy</a:t>
            </a:r>
          </a:p>
          <a:p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40C2E-A23C-4181-B2CA-607707D7035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05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 Input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 이내 처리하여 다시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보내주어야 해서 모델의 크기를 최대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70MB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제한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(VGG16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경우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120MB,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모바일넷의 경우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70MB)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 Dataset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대상으로 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Accuracy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달리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상에서 하나의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에서만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Precision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유독 높을 경우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Modeling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결과가 해당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몰리는 현상이 생겨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균일한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Precision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보이는 </a:t>
            </a: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MobileNEt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 선정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/>
              <a:t>CNN / VGG16 / </a:t>
            </a:r>
            <a:r>
              <a:rPr lang="en-US" altLang="ko-KR" sz="1200" dirty="0" err="1"/>
              <a:t>Focal_Loss</a:t>
            </a:r>
            <a:r>
              <a:rPr lang="en-US" altLang="ko-KR" sz="1200" dirty="0"/>
              <a:t> </a:t>
            </a:r>
            <a:r>
              <a:rPr lang="ko-KR" altLang="en-US" sz="1200" dirty="0"/>
              <a:t>함수 사용 모델 </a:t>
            </a:r>
            <a:r>
              <a:rPr lang="en-US" altLang="ko-KR" sz="1200" dirty="0"/>
              <a:t>/ </a:t>
            </a:r>
            <a:r>
              <a:rPr lang="en-US" altLang="ko-KR" sz="1200" dirty="0" err="1"/>
              <a:t>MobileNet</a:t>
            </a:r>
            <a:r>
              <a:rPr lang="en-US" altLang="ko-KR" sz="1200" dirty="0"/>
              <a:t> </a:t>
            </a:r>
            <a:r>
              <a:rPr lang="ko-KR" altLang="en-US" sz="1200" dirty="0"/>
              <a:t>등의 모델들을 동일한 방법으로 비교</a:t>
            </a:r>
            <a:endParaRPr lang="en-US" altLang="ko-KR" sz="1200" dirty="0"/>
          </a:p>
          <a:p>
            <a:r>
              <a:rPr lang="en-US" altLang="ko-KR" sz="1200" dirty="0"/>
              <a:t>VGG16 / </a:t>
            </a:r>
            <a:r>
              <a:rPr lang="ko-KR" altLang="en-US" sz="1200" dirty="0"/>
              <a:t>ResNet50 / </a:t>
            </a:r>
            <a:r>
              <a:rPr lang="ko-KR" altLang="en-US" sz="1200" dirty="0" err="1"/>
              <a:t>Efficie</a:t>
            </a:r>
            <a:r>
              <a:rPr lang="en-US" altLang="ko-KR" sz="1200" dirty="0"/>
              <a:t>n</a:t>
            </a:r>
            <a:r>
              <a:rPr lang="ko-KR" altLang="en-US" sz="1200" dirty="0" err="1"/>
              <a:t>tNet</a:t>
            </a:r>
            <a:r>
              <a:rPr lang="ko-KR" altLang="en-US" sz="1200" dirty="0"/>
              <a:t> B0 / </a:t>
            </a:r>
            <a:r>
              <a:rPr lang="ko-KR" altLang="en-US" sz="1200" dirty="0" err="1"/>
              <a:t>Efficie</a:t>
            </a:r>
            <a:r>
              <a:rPr lang="en-US" altLang="ko-KR" sz="1200" dirty="0"/>
              <a:t>n</a:t>
            </a:r>
            <a:r>
              <a:rPr lang="ko-KR" altLang="en-US" sz="1200" dirty="0" err="1"/>
              <a:t>tNet</a:t>
            </a:r>
            <a:r>
              <a:rPr lang="ko-KR" altLang="en-US" sz="1200" dirty="0"/>
              <a:t> B7 / </a:t>
            </a:r>
            <a:r>
              <a:rPr lang="ko-KR" altLang="en-US" sz="1200" dirty="0" err="1"/>
              <a:t>Efficie</a:t>
            </a:r>
            <a:r>
              <a:rPr lang="en-US" altLang="ko-KR" sz="1200" dirty="0"/>
              <a:t>n</a:t>
            </a:r>
            <a:r>
              <a:rPr lang="ko-KR" altLang="en-US" sz="1200" dirty="0" err="1"/>
              <a:t>tNet</a:t>
            </a:r>
            <a:r>
              <a:rPr lang="ko-KR" altLang="en-US" sz="1200" dirty="0"/>
              <a:t> B4의 경우 </a:t>
            </a:r>
            <a:r>
              <a:rPr lang="en-US" altLang="ko-KR" sz="1200" dirty="0"/>
              <a:t>AWS </a:t>
            </a:r>
            <a:r>
              <a:rPr lang="ko-KR" altLang="en-US" sz="1200" dirty="0"/>
              <a:t>서버상에서 실행했을 때 램 메모리 초과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Test</a:t>
            </a:r>
            <a:r>
              <a:rPr lang="ko-KR" altLang="en-US" sz="1200" dirty="0"/>
              <a:t> </a:t>
            </a:r>
            <a:r>
              <a:rPr lang="en-US" altLang="ko-KR" sz="1200" dirty="0"/>
              <a:t>Dataset</a:t>
            </a:r>
            <a:r>
              <a:rPr lang="ko-KR" altLang="en-US" sz="1200" dirty="0"/>
              <a:t> 기준으로 약 </a:t>
            </a:r>
            <a:r>
              <a:rPr lang="en-US" altLang="ko-KR" sz="1200" dirty="0"/>
              <a:t>78%</a:t>
            </a:r>
            <a:r>
              <a:rPr lang="ko-KR" altLang="en-US" sz="1200" dirty="0"/>
              <a:t>의 </a:t>
            </a:r>
            <a:r>
              <a:rPr lang="en-US" altLang="ko-KR" sz="1200" dirty="0"/>
              <a:t>Accuracy</a:t>
            </a:r>
          </a:p>
          <a:p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40C2E-A23C-4181-B2CA-607707D7035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645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 Input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2~3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 내 처리하여 다시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보내주어야 해서 모델의 크기를 최대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70MB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제한</a:t>
            </a:r>
            <a:b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(Age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모델과 동일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 Dataset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대상으로 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Accuracy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대부분의 모델이 약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90%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정도의 높은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Accuracy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보여서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사진과 같이 영화 포스터로 테스트한 환경에서 가장 정확한 모델을 선정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Test</a:t>
            </a:r>
            <a:r>
              <a:rPr lang="ko-KR" altLang="en-US" sz="1200" dirty="0"/>
              <a:t> </a:t>
            </a:r>
            <a:r>
              <a:rPr lang="en-US" altLang="ko-KR" sz="1200" dirty="0"/>
              <a:t>Dataset</a:t>
            </a:r>
            <a:r>
              <a:rPr lang="ko-KR" altLang="en-US" sz="1200" dirty="0"/>
              <a:t> 기준으로 약 </a:t>
            </a:r>
            <a:r>
              <a:rPr lang="en-US" altLang="ko-KR" sz="1200" dirty="0"/>
              <a:t>87%</a:t>
            </a:r>
            <a:r>
              <a:rPr lang="ko-KR" altLang="en-US" sz="1200" dirty="0"/>
              <a:t>의 </a:t>
            </a:r>
            <a:r>
              <a:rPr lang="en-US" altLang="ko-KR" sz="1200" dirty="0"/>
              <a:t>Accuracy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영화 포스터로 </a:t>
            </a:r>
            <a:r>
              <a:rPr lang="en-US" altLang="ko-KR" sz="1200" dirty="0"/>
              <a:t>Test</a:t>
            </a:r>
            <a:r>
              <a:rPr lang="ko-KR" altLang="en-US" sz="1200" dirty="0"/>
              <a:t>한 환경에서 약 </a:t>
            </a:r>
            <a:r>
              <a:rPr lang="en-US" altLang="ko-KR" sz="1200" dirty="0"/>
              <a:t>80% </a:t>
            </a:r>
            <a:r>
              <a:rPr lang="ko-KR" altLang="en-US" sz="1200" dirty="0"/>
              <a:t>정도의 정확도를 보임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40C2E-A23C-4181-B2CA-607707D7035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01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Kids / 2030 Man / 2030 Woman / 4050 Man / 4050 Woman / Silver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총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가지고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기존에는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Count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 같은 값을 가지는 여러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있다면 그 중에서 임의로 랜덤하게 선택하였으나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광고의 효용성 향상을 위해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CPM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고려하여 광고를 선택하도록 개선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IoT</a:t>
            </a:r>
            <a:r>
              <a:rPr lang="ko-KR" altLang="en-US" sz="1200" dirty="0"/>
              <a:t>에서 넘어온 이미지를 분석하여 </a:t>
            </a:r>
            <a:r>
              <a:rPr lang="en-US" altLang="ko-KR" sz="1200" dirty="0"/>
              <a:t>6</a:t>
            </a:r>
            <a:r>
              <a:rPr lang="ko-KR" altLang="en-US" sz="1200" dirty="0"/>
              <a:t>가지 </a:t>
            </a:r>
            <a:r>
              <a:rPr lang="en-US" altLang="ko-KR" sz="1200" dirty="0"/>
              <a:t>Class</a:t>
            </a:r>
            <a:r>
              <a:rPr lang="ko-KR" altLang="en-US" sz="1200" dirty="0"/>
              <a:t>에 해당하는 사람의 숫자를 계산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가장 많은 사람을 가지는 </a:t>
            </a:r>
            <a:r>
              <a:rPr lang="en-US" altLang="ko-KR" sz="1200" dirty="0"/>
              <a:t>Class</a:t>
            </a:r>
            <a:r>
              <a:rPr lang="ko-KR" altLang="en-US" sz="1200" dirty="0"/>
              <a:t>가 하나인 경우 해당 </a:t>
            </a:r>
            <a:r>
              <a:rPr lang="en-US" altLang="ko-KR" sz="1200" dirty="0"/>
              <a:t>Class</a:t>
            </a:r>
            <a:r>
              <a:rPr lang="ko-KR" altLang="en-US" sz="1200" dirty="0"/>
              <a:t>의 광고 </a:t>
            </a:r>
            <a:r>
              <a:rPr lang="en-US" altLang="ko-KR" sz="1200" dirty="0"/>
              <a:t>URL</a:t>
            </a:r>
            <a:r>
              <a:rPr lang="ko-KR" altLang="en-US" sz="1200" dirty="0"/>
              <a:t>을 </a:t>
            </a:r>
            <a:r>
              <a:rPr lang="en-US" altLang="ko-KR" sz="1200" dirty="0"/>
              <a:t>IoT</a:t>
            </a:r>
            <a:r>
              <a:rPr lang="ko-KR" altLang="en-US" sz="1200" dirty="0"/>
              <a:t>로 전송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여러 </a:t>
            </a:r>
            <a:r>
              <a:rPr lang="en-US" altLang="ko-KR" sz="1200" dirty="0"/>
              <a:t>Class</a:t>
            </a:r>
            <a:r>
              <a:rPr lang="ko-KR" altLang="en-US" sz="1200" dirty="0"/>
              <a:t>가 같은 값을 가지는 경우 해당 </a:t>
            </a:r>
            <a:r>
              <a:rPr lang="en-US" altLang="ko-KR" sz="1200" dirty="0"/>
              <a:t>Class</a:t>
            </a:r>
            <a:r>
              <a:rPr lang="ko-KR" altLang="en-US" sz="1200" dirty="0"/>
              <a:t>의 </a:t>
            </a:r>
            <a:r>
              <a:rPr lang="en-US" altLang="ko-KR" sz="1200" dirty="0"/>
              <a:t>CPM </a:t>
            </a:r>
            <a:r>
              <a:rPr lang="ko-KR" altLang="en-US" sz="1200" dirty="0"/>
              <a:t>값을 </a:t>
            </a:r>
            <a:r>
              <a:rPr lang="en-US" altLang="ko-KR" sz="1200" dirty="0"/>
              <a:t>DB</a:t>
            </a:r>
            <a:r>
              <a:rPr lang="ko-KR" altLang="en-US" sz="1200" dirty="0"/>
              <a:t>로부터 계산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CPM </a:t>
            </a:r>
            <a:r>
              <a:rPr lang="ko-KR" altLang="en-US" sz="1200" dirty="0"/>
              <a:t>값 중 송출된 적이 없어 </a:t>
            </a:r>
            <a:r>
              <a:rPr lang="en-US" altLang="ko-KR" sz="1200" dirty="0"/>
              <a:t>NULL </a:t>
            </a:r>
            <a:r>
              <a:rPr lang="ko-KR" altLang="en-US" sz="1200" dirty="0"/>
              <a:t>값을 가지는 광고가 있을 경우 해당 광고를 우선적으로 송출하고</a:t>
            </a:r>
            <a:r>
              <a:rPr lang="en-US" altLang="ko-KR" sz="1200" dirty="0"/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   NULL </a:t>
            </a:r>
            <a:r>
              <a:rPr lang="ko-KR" altLang="en-US" sz="1200" dirty="0"/>
              <a:t>값을 가지는 광고가 여러 개인 경우 그 중 랜덤하게 선택하여 송출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NULL </a:t>
            </a:r>
            <a:r>
              <a:rPr lang="ko-KR" altLang="en-US" sz="1200" dirty="0"/>
              <a:t>값이 없을 경우 </a:t>
            </a:r>
            <a:r>
              <a:rPr lang="en-US" altLang="ko-KR" sz="1200" dirty="0"/>
              <a:t>CPM </a:t>
            </a:r>
            <a:r>
              <a:rPr lang="ko-KR" altLang="en-US" sz="1200" dirty="0"/>
              <a:t>중 가장 높은 값을 가지는 광고를 우선적으로 송출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40C2E-A23C-4181-B2CA-607707D7035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3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IoT </a:t>
            </a:r>
            <a:r>
              <a:rPr lang="ko-KR" altLang="en-US" sz="1200" dirty="0"/>
              <a:t>광고 송출이 우선이므로 광고 </a:t>
            </a:r>
            <a:r>
              <a:rPr lang="en-US" altLang="ko-KR" sz="1200" dirty="0"/>
              <a:t>URL </a:t>
            </a:r>
            <a:r>
              <a:rPr lang="ko-KR" altLang="en-US" sz="1200" dirty="0"/>
              <a:t>전송 후 </a:t>
            </a:r>
            <a:r>
              <a:rPr lang="en-US" altLang="ko-KR" sz="1200" dirty="0"/>
              <a:t>DB </a:t>
            </a:r>
            <a:r>
              <a:rPr lang="ko-KR" altLang="en-US" sz="1200" dirty="0"/>
              <a:t>저장 수행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Face</a:t>
            </a:r>
            <a:r>
              <a:rPr lang="ko-KR" altLang="en-US" sz="1200" b="1" dirty="0"/>
              <a:t> 테이블</a:t>
            </a:r>
            <a:r>
              <a:rPr lang="ko-KR" altLang="en-US" sz="1200" dirty="0"/>
              <a:t>에 </a:t>
            </a:r>
            <a:r>
              <a:rPr lang="en-US" altLang="ko-KR" sz="1200" dirty="0"/>
              <a:t>Crop</a:t>
            </a:r>
            <a:r>
              <a:rPr lang="ko-KR" altLang="en-US" sz="1200" dirty="0"/>
              <a:t>된 이미지마다 </a:t>
            </a:r>
            <a:r>
              <a:rPr lang="en-US" altLang="ko-KR" sz="1200" dirty="0"/>
              <a:t>Array</a:t>
            </a:r>
            <a:r>
              <a:rPr lang="ko-KR" altLang="en-US" sz="1200" dirty="0"/>
              <a:t>를 </a:t>
            </a:r>
            <a:r>
              <a:rPr lang="en-US" altLang="ko-KR" sz="1200" b="1" dirty="0"/>
              <a:t>Binary File</a:t>
            </a:r>
            <a:r>
              <a:rPr lang="ko-KR" altLang="en-US" sz="1200" dirty="0"/>
              <a:t>로 변환하여</a:t>
            </a:r>
            <a:r>
              <a:rPr lang="en-US" altLang="ko-KR" sz="1200" dirty="0"/>
              <a:t>, </a:t>
            </a:r>
            <a:r>
              <a:rPr lang="en-US" altLang="ko-KR" sz="1200" b="1" dirty="0"/>
              <a:t>Source Image</a:t>
            </a:r>
            <a:r>
              <a:rPr lang="ko-KR" altLang="en-US" sz="1200" dirty="0"/>
              <a:t>에 대한 </a:t>
            </a:r>
            <a:r>
              <a:rPr lang="ko-KR" altLang="en-US" sz="1200" b="1" dirty="0"/>
              <a:t>시각</a:t>
            </a:r>
            <a:r>
              <a:rPr lang="ko-KR" altLang="en-US" sz="1200" dirty="0"/>
              <a:t>과 </a:t>
            </a:r>
            <a:r>
              <a:rPr lang="en-US" altLang="ko-KR" sz="1200" dirty="0"/>
              <a:t>IoT</a:t>
            </a:r>
            <a:r>
              <a:rPr lang="ko-KR" altLang="en-US" sz="1200" dirty="0"/>
              <a:t>로부터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  </a:t>
            </a:r>
            <a:r>
              <a:rPr lang="ko-KR" altLang="en-US" sz="1200" dirty="0"/>
              <a:t>입력 받은 </a:t>
            </a:r>
            <a:r>
              <a:rPr lang="en-US" altLang="ko-KR" sz="1200" b="1" dirty="0"/>
              <a:t>Location</a:t>
            </a:r>
            <a:r>
              <a:rPr lang="ko-KR" altLang="en-US" sz="1200" dirty="0"/>
              <a:t>과 함께 저장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Target </a:t>
            </a:r>
            <a:r>
              <a:rPr lang="ko-KR" altLang="en-US" sz="1200" b="1" dirty="0"/>
              <a:t>테이블</a:t>
            </a:r>
            <a:r>
              <a:rPr lang="ko-KR" altLang="en-US" sz="1200" dirty="0"/>
              <a:t>에 </a:t>
            </a:r>
            <a:r>
              <a:rPr lang="en-US" altLang="ko-KR" sz="1200" dirty="0"/>
              <a:t>Crop</a:t>
            </a:r>
            <a:r>
              <a:rPr lang="ko-KR" altLang="en-US" sz="1200" dirty="0"/>
              <a:t>된 이미지마다 모델링 결과인 </a:t>
            </a:r>
            <a:r>
              <a:rPr lang="en-US" altLang="ko-KR" sz="1200" dirty="0"/>
              <a:t>Age</a:t>
            </a:r>
            <a:r>
              <a:rPr lang="ko-KR" altLang="en-US" sz="1200" dirty="0"/>
              <a:t>와 </a:t>
            </a:r>
            <a:r>
              <a:rPr lang="en-US" altLang="ko-KR" sz="1200" dirty="0"/>
              <a:t>Gender </a:t>
            </a:r>
            <a:r>
              <a:rPr lang="ko-KR" altLang="en-US" sz="1200" dirty="0"/>
              <a:t>결과 및 </a:t>
            </a:r>
            <a:r>
              <a:rPr lang="en-US" altLang="ko-KR" sz="1200" dirty="0"/>
              <a:t>Source Image</a:t>
            </a:r>
            <a:r>
              <a:rPr lang="ko-KR" altLang="en-US" sz="1200" dirty="0"/>
              <a:t>에 대해 선택된 </a:t>
            </a:r>
            <a:r>
              <a:rPr lang="en-US" altLang="ko-KR" sz="1200" dirty="0" err="1"/>
              <a:t>Ad_id</a:t>
            </a:r>
            <a:r>
              <a:rPr lang="ko-KR" altLang="en-US" sz="1200" dirty="0"/>
              <a:t>를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  </a:t>
            </a:r>
            <a:r>
              <a:rPr lang="ko-KR" altLang="en-US" sz="1200" dirty="0"/>
              <a:t>함께 저장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140C2E-A23C-4181-B2CA-607707D7035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13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B239715-3FDE-4B4E-936F-9B54098EC239}"/>
              </a:ext>
            </a:extLst>
          </p:cNvPr>
          <p:cNvSpPr/>
          <p:nvPr userDrawn="1"/>
        </p:nvSpPr>
        <p:spPr>
          <a:xfrm>
            <a:off x="590390" y="833660"/>
            <a:ext cx="10973897" cy="102295"/>
          </a:xfrm>
          <a:prstGeom prst="rect">
            <a:avLst/>
          </a:prstGeom>
          <a:gradFill flip="none" rotWithShape="1">
            <a:gsLst>
              <a:gs pos="0">
                <a:srgbClr val="51134E"/>
              </a:gs>
              <a:gs pos="100000">
                <a:srgbClr val="7880E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5182F433-033C-4D5A-AE80-27FFF301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6" y="215219"/>
            <a:ext cx="9602755" cy="73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53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1CC57-C4A5-4C76-A360-1025338C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01FD95-E38D-41CD-8658-94CAFBDE7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83798D-A526-482D-AFF6-DCEA20E7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47D0-6DB6-4BB4-B620-6B250EED270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83681A-A11A-452C-857A-EEE2815F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AC3EC-CC72-453B-8F9C-CB8052B5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A3F5F-670F-46C9-9196-EA001299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24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A827A8-1E54-4866-B760-453621FFD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851C10-48A6-4D52-8356-DC93755A7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69B7E-22CE-4A2A-A4C0-43C7B2FB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47D0-6DB6-4BB4-B620-6B250EED270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A7A38-1AB2-487B-91EE-214BF0E99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DF614-BAA4-4CF5-AFEA-56FCEF5D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A3F5F-670F-46C9-9196-EA001299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93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E42BDAD-21B7-42FA-A242-91D813434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54373"/>
            <a:ext cx="9144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7BAC79-090D-48DF-8044-5039FDD91A47}"/>
              </a:ext>
            </a:extLst>
          </p:cNvPr>
          <p:cNvSpPr/>
          <p:nvPr userDrawn="1"/>
        </p:nvSpPr>
        <p:spPr>
          <a:xfrm>
            <a:off x="590390" y="833660"/>
            <a:ext cx="10973897" cy="1022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DA86D1BB-37A1-400D-A6C0-5EC3BAB8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6" y="215219"/>
            <a:ext cx="9602755" cy="73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583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942D9-B7EF-48A8-B121-52E6124A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B61F3-9241-4F7B-B806-C4AEBD229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C390D-6184-4965-8AF7-A543D79A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47D0-6DB6-4BB4-B620-6B250EED270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9A9AD-F861-46A9-9F2F-2DD7774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1F7917-0D37-4913-A655-31C22A5A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A3F5F-670F-46C9-9196-EA001299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87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DB0FD-A676-4E44-A2F6-E041DFB2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56AE6-A950-4EAB-AA4F-A8409009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A59E87-A951-4A1E-8963-CB0849B4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47D0-6DB6-4BB4-B620-6B250EED270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AD2C8-E1F4-49C6-8741-ED31314F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D4183-89E3-48F1-A269-00737409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A3F5F-670F-46C9-9196-EA001299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15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0F9A0-742D-42CB-8D1E-1BDA69C5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5DA5A-A8BD-4AB0-87D2-E2DFC0FDA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6211EF-EDCB-4470-AA94-B57C72C41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20B1AF-9E8E-4015-9604-AC01A1D2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47D0-6DB6-4BB4-B620-6B250EED270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40E5F6-35F8-4A4E-9873-2311E158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DBB2B5-D653-47F9-A992-252711B1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A3F5F-670F-46C9-9196-EA001299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4157F-7F21-45E0-97BF-6E21063B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BB7BCA-B36A-4343-A6CA-1D0BF6105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EC2727-1514-4D0C-8BA7-A34B56CD0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3A025E-114D-4A6C-A42C-101909D93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89F138-D61A-406F-B371-1C6F17685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48E3C6-11AD-4683-9524-6AD3AB9F5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47D0-6DB6-4BB4-B620-6B250EED270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8B00BA-B76E-4174-86BD-CAFE4C253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1E6F90-2F6E-46A1-9614-208E6260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A3F5F-670F-46C9-9196-EA001299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4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D3C79-3839-493D-99F7-B42E1772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F8CED-56C6-4E76-9C16-0D8D0508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47D0-6DB6-4BB4-B620-6B250EED270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7658C-9573-4EEF-B8A7-89378555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61A539-5852-44AA-8F4D-D4B44FA7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A3F5F-670F-46C9-9196-EA001299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41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gradFill>
          <a:gsLst>
            <a:gs pos="0">
              <a:srgbClr val="51134E"/>
            </a:gs>
            <a:gs pos="100000">
              <a:srgbClr val="7880E8">
                <a:alpha val="8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53187B-ABBB-46C6-8960-AB0BF81E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47D0-6DB6-4BB4-B620-6B250EED270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7FA575-E3AF-433B-9C79-817DC959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7DD5D9-BAB3-4C9F-B03E-8A6E0CD9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A3F5F-670F-46C9-9196-EA001299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6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126BD-6336-4A6F-A955-C0487C8D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8BF73-93F7-4B52-AFF2-D3CFD5D8A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0222AB-C00F-4C2E-AB55-E9185992B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584568-AA05-4C83-8223-55872715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47D0-6DB6-4BB4-B620-6B250EED270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B2ED2D-D763-4A43-96AA-C3ADB9C4E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8D7DE-191E-47F0-82D4-646C55AB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A3F5F-670F-46C9-9196-EA001299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0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687D4-C4A3-40D0-9906-87BB362C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6CD4B-5476-4EE3-AFFE-B1D582838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950A2F-1A5B-43FA-8202-36DD90BEC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00243E-C344-4797-AB04-ADA822F8D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47D0-6DB6-4BB4-B620-6B250EED270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8497E3-8DB1-418C-8FCA-7791F049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B8E752-D74B-48F4-8191-A5EBE30E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A3F5F-670F-46C9-9196-EA001299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60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88269E-77C1-49C5-A667-89AF3DFB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9A1981-F931-477F-9D5D-E0032B5E8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F13B64-F682-4BE4-920F-5A2869DF5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C47D0-6DB6-4BB4-B620-6B250EED2708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3DA84-A0BF-475C-80DD-648120757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F257E4-05BF-4A61-A1D7-E3E1995B7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A3F5F-670F-46C9-9196-EA001299E9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3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microsoft.com/office/2007/relationships/hdphoto" Target="../media/hdphoto1.wdp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6D6ADA-7A27-4964-AA60-8B250FF60CE8}"/>
              </a:ext>
            </a:extLst>
          </p:cNvPr>
          <p:cNvCxnSpPr/>
          <p:nvPr/>
        </p:nvCxnSpPr>
        <p:spPr>
          <a:xfrm>
            <a:off x="312420" y="9406183"/>
            <a:ext cx="11445240" cy="0"/>
          </a:xfrm>
          <a:prstGeom prst="lin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D1706D-F539-424F-940F-39D0BF8C3483}"/>
              </a:ext>
            </a:extLst>
          </p:cNvPr>
          <p:cNvSpPr txBox="1"/>
          <p:nvPr/>
        </p:nvSpPr>
        <p:spPr>
          <a:xfrm>
            <a:off x="3279743" y="2578023"/>
            <a:ext cx="5632514" cy="1324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dist="635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얼굴 인식 기반 </a:t>
            </a:r>
            <a:endParaRPr lang="en-US" altLang="ko-KR" sz="4000" dirty="0">
              <a:solidFill>
                <a:schemeClr val="bg1"/>
              </a:solidFill>
              <a:effectLst>
                <a:outerShdw dist="63500" dir="2400000" algn="tl">
                  <a:schemeClr val="bg2">
                    <a:lumMod val="25000"/>
                  </a:scheme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dist="635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엘리베이터 </a:t>
            </a:r>
            <a:r>
              <a:rPr lang="en-US" altLang="ko-KR" sz="4000" dirty="0">
                <a:solidFill>
                  <a:schemeClr val="bg1"/>
                </a:solidFill>
                <a:effectLst>
                  <a:outerShdw dist="635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TV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dist="635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타겟팅 광고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9E8F47-DF8B-46C4-97DF-146068E1C1E6}"/>
              </a:ext>
            </a:extLst>
          </p:cNvPr>
          <p:cNvCxnSpPr>
            <a:cxnSpLocks/>
          </p:cNvCxnSpPr>
          <p:nvPr/>
        </p:nvCxnSpPr>
        <p:spPr>
          <a:xfrm>
            <a:off x="2889504" y="2101800"/>
            <a:ext cx="6412992" cy="0"/>
          </a:xfrm>
          <a:prstGeom prst="line">
            <a:avLst/>
          </a:prstGeom>
          <a:noFill/>
          <a:ln w="127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2FCE30-2B4D-4925-9892-A56965FCE648}"/>
              </a:ext>
            </a:extLst>
          </p:cNvPr>
          <p:cNvCxnSpPr>
            <a:cxnSpLocks/>
          </p:cNvCxnSpPr>
          <p:nvPr/>
        </p:nvCxnSpPr>
        <p:spPr>
          <a:xfrm>
            <a:off x="2889504" y="4875418"/>
            <a:ext cx="6412992" cy="0"/>
          </a:xfrm>
          <a:prstGeom prst="line">
            <a:avLst/>
          </a:prstGeom>
          <a:noFill/>
          <a:ln w="127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10A802-7E35-40E4-BDFB-D948ADEFF12C}"/>
              </a:ext>
            </a:extLst>
          </p:cNvPr>
          <p:cNvSpPr txBox="1"/>
          <p:nvPr/>
        </p:nvSpPr>
        <p:spPr>
          <a:xfrm>
            <a:off x="3452723" y="4024757"/>
            <a:ext cx="5286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dist="889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Focus on Me [</a:t>
            </a:r>
            <a:r>
              <a:rPr lang="ko-KR" altLang="en-US" sz="1400" dirty="0" err="1">
                <a:solidFill>
                  <a:schemeClr val="bg1"/>
                </a:solidFill>
                <a:effectLst>
                  <a:outerShdw dist="889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도시영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dist="889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effectLst>
                  <a:outerShdw dist="889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이성렬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dist="889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effectLst>
                  <a:outerShdw dist="889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장희연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dist="889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effectLst>
                  <a:outerShdw dist="889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조현재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dist="889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effectLst>
                  <a:outerShdw dist="889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최예슬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dist="889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08799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프로세스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CB1B63-E5E4-4034-ADBA-5326AFE70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635116"/>
              </p:ext>
            </p:extLst>
          </p:nvPr>
        </p:nvGraphicFramePr>
        <p:xfrm>
          <a:off x="1281196" y="1227325"/>
          <a:ext cx="9629613" cy="52079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5659">
                  <a:extLst>
                    <a:ext uri="{9D8B030D-6E8A-4147-A177-3AD203B41FA5}">
                      <a16:colId xmlns:a16="http://schemas.microsoft.com/office/drawing/2014/main" val="2195364843"/>
                    </a:ext>
                  </a:extLst>
                </a:gridCol>
                <a:gridCol w="1375659">
                  <a:extLst>
                    <a:ext uri="{9D8B030D-6E8A-4147-A177-3AD203B41FA5}">
                      <a16:colId xmlns:a16="http://schemas.microsoft.com/office/drawing/2014/main" val="446786768"/>
                    </a:ext>
                  </a:extLst>
                </a:gridCol>
                <a:gridCol w="1375659">
                  <a:extLst>
                    <a:ext uri="{9D8B030D-6E8A-4147-A177-3AD203B41FA5}">
                      <a16:colId xmlns:a16="http://schemas.microsoft.com/office/drawing/2014/main" val="663409611"/>
                    </a:ext>
                  </a:extLst>
                </a:gridCol>
                <a:gridCol w="1375659">
                  <a:extLst>
                    <a:ext uri="{9D8B030D-6E8A-4147-A177-3AD203B41FA5}">
                      <a16:colId xmlns:a16="http://schemas.microsoft.com/office/drawing/2014/main" val="3754986473"/>
                    </a:ext>
                  </a:extLst>
                </a:gridCol>
                <a:gridCol w="1375659">
                  <a:extLst>
                    <a:ext uri="{9D8B030D-6E8A-4147-A177-3AD203B41FA5}">
                      <a16:colId xmlns:a16="http://schemas.microsoft.com/office/drawing/2014/main" val="1976518695"/>
                    </a:ext>
                  </a:extLst>
                </a:gridCol>
                <a:gridCol w="1375659">
                  <a:extLst>
                    <a:ext uri="{9D8B030D-6E8A-4147-A177-3AD203B41FA5}">
                      <a16:colId xmlns:a16="http://schemas.microsoft.com/office/drawing/2014/main" val="1036263142"/>
                    </a:ext>
                  </a:extLst>
                </a:gridCol>
                <a:gridCol w="1375659">
                  <a:extLst>
                    <a:ext uri="{9D8B030D-6E8A-4147-A177-3AD203B41FA5}">
                      <a16:colId xmlns:a16="http://schemas.microsoft.com/office/drawing/2014/main" val="3433140773"/>
                    </a:ext>
                  </a:extLst>
                </a:gridCol>
              </a:tblGrid>
              <a:tr h="35571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2021. 04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2354" marR="92354" marT="46177" marB="4617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196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835265"/>
                  </a:ext>
                </a:extLst>
              </a:tr>
              <a:tr h="18241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solidFill>
                            <a:srgbClr val="4C57E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4C57E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262961"/>
                  </a:ext>
                </a:extLst>
              </a:tr>
              <a:tr h="304633">
                <a:tc gridSpan="3"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354" marR="92354" marT="46177" marB="4617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프로젝트 계획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2354" marR="92354" marT="46177" marB="461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57E0">
                        <a:alpha val="1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23849"/>
                  </a:ext>
                </a:extLst>
              </a:tr>
              <a:tr h="304633">
                <a:tc gridSpan="5">
                  <a:txBody>
                    <a:bodyPr/>
                    <a:lstStyle/>
                    <a:p>
                      <a:pPr algn="ctr" fontAlgn="t"/>
                      <a:r>
                        <a:rPr lang="ko-KR" altLang="en-US" sz="11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354" marR="92354" marT="46177" marB="4617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2354" marR="92354" marT="46177" marB="461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EE4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808957"/>
                  </a:ext>
                </a:extLst>
              </a:tr>
              <a:tr h="35571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2021. 05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2354" marR="92354" marT="46177" marB="4617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196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910758"/>
                  </a:ext>
                </a:extLst>
              </a:tr>
              <a:tr h="18241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solidFill>
                            <a:srgbClr val="4C57E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4C57E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210200"/>
                  </a:ext>
                </a:extLst>
              </a:tr>
              <a:tr h="30463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354" marR="92354" marT="46177" marB="4617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57E0">
                        <a:alpha val="1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354" marR="92354" marT="46177" marB="461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546571"/>
                  </a:ext>
                </a:extLst>
              </a:tr>
              <a:tr h="30463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프로젝트 설계</a:t>
                      </a:r>
                    </a:p>
                  </a:txBody>
                  <a:tcPr marL="92354" marR="92354" marT="46177" marB="4617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EE4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354" marR="92354" marT="46177" marB="461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62266"/>
                  </a:ext>
                </a:extLst>
              </a:tr>
              <a:tr h="3046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기본 기능 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2354" marR="92354" marT="46177" marB="461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B6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532531"/>
                  </a:ext>
                </a:extLst>
              </a:tr>
              <a:tr h="18241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solidFill>
                            <a:srgbClr val="4C57E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1100" b="0" i="0" u="none" strike="noStrike" dirty="0">
                        <a:solidFill>
                          <a:srgbClr val="4C57E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5374400"/>
                  </a:ext>
                </a:extLst>
              </a:tr>
              <a:tr h="304633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+mn-cs"/>
                        </a:rPr>
                        <a:t>기본 기능 구현</a:t>
                      </a:r>
                    </a:p>
                  </a:txBody>
                  <a:tcPr marL="92354" marR="92354" marT="46177" marB="4617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E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0341775"/>
                  </a:ext>
                </a:extLst>
              </a:tr>
              <a:tr h="18241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19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solidFill>
                            <a:srgbClr val="4C57E0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  <a:endParaRPr lang="en-US" altLang="ko-KR" sz="1100" b="0" i="0" u="none" strike="noStrike" dirty="0">
                        <a:solidFill>
                          <a:srgbClr val="4C57E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8512645"/>
                  </a:ext>
                </a:extLst>
              </a:tr>
              <a:tr h="30463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각 기능별 프로토타입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2354" marR="92354" marT="46177" marB="4617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E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4472C4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0480500"/>
                  </a:ext>
                </a:extLst>
              </a:tr>
              <a:tr h="304633">
                <a:tc gridSpan="5">
                  <a:txBody>
                    <a:bodyPr/>
                    <a:lstStyle/>
                    <a:p>
                      <a:pPr algn="ctr" fontAlgn="t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354" marR="92354" marT="46177" marB="4617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병합 및 디버깅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2354" marR="92354" marT="46177" marB="461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2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724623"/>
                  </a:ext>
                </a:extLst>
              </a:tr>
              <a:tr h="18241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solidFill>
                            <a:srgbClr val="4C57E0"/>
                          </a:solidFill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ko-KR" sz="1100" b="0" i="0" u="none" strike="noStrike" dirty="0">
                        <a:solidFill>
                          <a:srgbClr val="4C57E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7115085"/>
                  </a:ext>
                </a:extLst>
              </a:tr>
              <a:tr h="30463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2FA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 구현 및 테스트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2354" marR="92354" marT="46177" marB="461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E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811010"/>
                  </a:ext>
                </a:extLst>
              </a:tr>
              <a:tr h="35571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2021. 06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92354" marR="92354" marT="46177" marB="4617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30196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983117"/>
                  </a:ext>
                </a:extLst>
              </a:tr>
              <a:tr h="18241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u="none" strike="noStrike" dirty="0">
                          <a:solidFill>
                            <a:srgbClr val="4C57E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4C57E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766572"/>
                  </a:ext>
                </a:extLst>
              </a:tr>
              <a:tr h="3046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354" marR="92354" marT="46177" marB="4617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E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수행 결과 작성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92354" marR="92354" marT="46177" marB="4617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2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발표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7370" marR="7370" marT="7297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6EE4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4472C4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370" marR="7370" marT="7297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394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87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4606" y="3061493"/>
            <a:ext cx="9602788" cy="73501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설계 및 구축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4C5FB3-B759-414C-BB44-0BE77FEC2C08}"/>
              </a:ext>
            </a:extLst>
          </p:cNvPr>
          <p:cNvCxnSpPr>
            <a:cxnSpLocks/>
          </p:cNvCxnSpPr>
          <p:nvPr/>
        </p:nvCxnSpPr>
        <p:spPr>
          <a:xfrm>
            <a:off x="2889504" y="2101800"/>
            <a:ext cx="6412992" cy="0"/>
          </a:xfrm>
          <a:prstGeom prst="line">
            <a:avLst/>
          </a:prstGeom>
          <a:noFill/>
          <a:ln w="127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BF319D-12B4-456A-9091-1E7C038562A1}"/>
              </a:ext>
            </a:extLst>
          </p:cNvPr>
          <p:cNvCxnSpPr>
            <a:cxnSpLocks/>
          </p:cNvCxnSpPr>
          <p:nvPr/>
        </p:nvCxnSpPr>
        <p:spPr>
          <a:xfrm>
            <a:off x="2889504" y="4875418"/>
            <a:ext cx="6412992" cy="0"/>
          </a:xfrm>
          <a:prstGeom prst="line">
            <a:avLst/>
          </a:prstGeom>
          <a:noFill/>
          <a:ln w="127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700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타원 211">
            <a:extLst>
              <a:ext uri="{FF2B5EF4-FFF2-40B4-BE49-F238E27FC236}">
                <a16:creationId xmlns:a16="http://schemas.microsoft.com/office/drawing/2014/main" id="{E9A42D18-7D45-44B0-9581-00DCF6BD678F}"/>
              </a:ext>
            </a:extLst>
          </p:cNvPr>
          <p:cNvSpPr/>
          <p:nvPr/>
        </p:nvSpPr>
        <p:spPr>
          <a:xfrm>
            <a:off x="10713066" y="5200629"/>
            <a:ext cx="1011903" cy="1011903"/>
          </a:xfrm>
          <a:prstGeom prst="ellipse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77D1B47D-A491-494B-A32D-5B53628969F8}"/>
              </a:ext>
            </a:extLst>
          </p:cNvPr>
          <p:cNvSpPr/>
          <p:nvPr/>
        </p:nvSpPr>
        <p:spPr>
          <a:xfrm>
            <a:off x="499716" y="1070835"/>
            <a:ext cx="1011903" cy="1011903"/>
          </a:xfrm>
          <a:prstGeom prst="ellipse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6EF3887-77F3-431D-A601-6D3203FBB65B}"/>
              </a:ext>
            </a:extLst>
          </p:cNvPr>
          <p:cNvSpPr/>
          <p:nvPr/>
        </p:nvSpPr>
        <p:spPr>
          <a:xfrm rot="5400000">
            <a:off x="4232775" y="997928"/>
            <a:ext cx="4669394" cy="6287652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아키텍쳐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A4F0891-5943-48E0-9ADC-24799028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40" y="1986989"/>
            <a:ext cx="795059" cy="79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B6528B0-18C5-4FC8-8845-3278A6235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825" y="1026553"/>
            <a:ext cx="581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09E2010-5EEC-4A59-A9B5-81EF72720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41" y="3918372"/>
            <a:ext cx="5810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54FA99EE-F825-412A-BCCE-6B7B44DCB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617" y="3924293"/>
            <a:ext cx="12001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DED5169-2849-4692-AE30-EC1D925FB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878" y="3961825"/>
            <a:ext cx="6667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29B43F7A-2CD8-4A67-9520-2D6FC0424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607" y="1547799"/>
            <a:ext cx="6762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EA156C51-0BAF-41AE-99EB-71C42F472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188" y="1158575"/>
            <a:ext cx="649432" cy="7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7492A867-15C6-4015-B144-ECA6D8D6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96" y="3964466"/>
            <a:ext cx="5905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DB9AEA-D644-440D-A146-88A0F4C0C64A}"/>
              </a:ext>
            </a:extLst>
          </p:cNvPr>
          <p:cNvSpPr/>
          <p:nvPr/>
        </p:nvSpPr>
        <p:spPr>
          <a:xfrm rot="5400000">
            <a:off x="5636721" y="1342951"/>
            <a:ext cx="2000921" cy="368382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D68B74-29F2-4130-8D97-839854D95837}"/>
              </a:ext>
            </a:extLst>
          </p:cNvPr>
          <p:cNvSpPr/>
          <p:nvPr/>
        </p:nvSpPr>
        <p:spPr>
          <a:xfrm rot="5400000">
            <a:off x="5778151" y="1526243"/>
            <a:ext cx="1728777" cy="3345444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8" name="Picture 10">
            <a:extLst>
              <a:ext uri="{FF2B5EF4-FFF2-40B4-BE49-F238E27FC236}">
                <a16:creationId xmlns:a16="http://schemas.microsoft.com/office/drawing/2014/main" id="{FC3EE3EA-AA1C-4CF9-8F88-7B40B2522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/>
        </p:blipFill>
        <p:spPr bwMode="auto">
          <a:xfrm>
            <a:off x="7426000" y="3179824"/>
            <a:ext cx="917864" cy="6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>
            <a:extLst>
              <a:ext uri="{FF2B5EF4-FFF2-40B4-BE49-F238E27FC236}">
                <a16:creationId xmlns:a16="http://schemas.microsoft.com/office/drawing/2014/main" id="{745546F0-DDD6-418C-90B6-852475690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/>
        </p:blipFill>
        <p:spPr bwMode="auto">
          <a:xfrm>
            <a:off x="6615387" y="3179824"/>
            <a:ext cx="917864" cy="6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A5A95DCA-6E8F-43C4-855B-1CBB3CF2F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/>
        </p:blipFill>
        <p:spPr bwMode="auto">
          <a:xfrm>
            <a:off x="5804774" y="3179824"/>
            <a:ext cx="917864" cy="6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>
            <a:extLst>
              <a:ext uri="{FF2B5EF4-FFF2-40B4-BE49-F238E27FC236}">
                <a16:creationId xmlns:a16="http://schemas.microsoft.com/office/drawing/2014/main" id="{2E44C1BA-B0D0-4350-85A0-809C8DDD1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/>
        </p:blipFill>
        <p:spPr bwMode="auto">
          <a:xfrm>
            <a:off x="4994161" y="3179824"/>
            <a:ext cx="917864" cy="6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>
            <a:extLst>
              <a:ext uri="{FF2B5EF4-FFF2-40B4-BE49-F238E27FC236}">
                <a16:creationId xmlns:a16="http://schemas.microsoft.com/office/drawing/2014/main" id="{FA0360E9-C8B0-4373-8A62-A3B71260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333" y="2192074"/>
            <a:ext cx="395457" cy="57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0A2D465D-3208-4D73-B66C-671C15BF6579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6713972" y="2820195"/>
            <a:ext cx="1170960" cy="359629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DC1FA659-8D0F-4428-8652-3C1ABC0B6080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6713973" y="2820195"/>
            <a:ext cx="360346" cy="359629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7E23533-A96A-4325-9150-2C5685E4E46D}"/>
              </a:ext>
            </a:extLst>
          </p:cNvPr>
          <p:cNvCxnSpPr>
            <a:cxnSpLocks/>
            <a:endCxn id="51" idx="0"/>
          </p:cNvCxnSpPr>
          <p:nvPr/>
        </p:nvCxnSpPr>
        <p:spPr>
          <a:xfrm rot="10800000" flipV="1">
            <a:off x="6263707" y="2820194"/>
            <a:ext cx="450271" cy="359630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36F1D36-D175-427D-8D70-0642E04EB26F}"/>
              </a:ext>
            </a:extLst>
          </p:cNvPr>
          <p:cNvCxnSpPr>
            <a:cxnSpLocks/>
            <a:endCxn id="52" idx="0"/>
          </p:cNvCxnSpPr>
          <p:nvPr/>
        </p:nvCxnSpPr>
        <p:spPr>
          <a:xfrm rot="10800000" flipV="1">
            <a:off x="5453093" y="2820194"/>
            <a:ext cx="1260880" cy="359630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F5B5EB41-5F07-4BF8-B142-17A71790D0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993" b="89928" l="10000" r="90000">
                        <a14:foregroundMark x1="49167" y1="8993" x2="49167" y2="8993"/>
                        <a14:foregroundMark x1="48929" y1="33813" x2="48929" y2="33813"/>
                        <a14:foregroundMark x1="57500" y1="36871" x2="57500" y2="36871"/>
                        <a14:foregroundMark x1="62262" y1="30935" x2="62262" y2="30935"/>
                        <a14:foregroundMark x1="65357" y1="21942" x2="65357" y2="21942"/>
                        <a14:foregroundMark x1="68095" y1="32734" x2="68095" y2="32734"/>
                        <a14:foregroundMark x1="68214" y1="40288" x2="68214" y2="40288"/>
                        <a14:foregroundMark x1="62500" y1="42806" x2="62500" y2="42806"/>
                        <a14:foregroundMark x1="65119" y1="50719" x2="65119" y2="50719"/>
                        <a14:foregroundMark x1="51190" y1="34712" x2="51190" y2="347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4718" y="2328580"/>
            <a:ext cx="671326" cy="444355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3BD9D79D-2A8A-45DF-A300-480F20FA68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46107" y="2188840"/>
            <a:ext cx="232989" cy="232989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B1AC7449-5FD7-43CE-AFF3-8C0E0F1F2484}"/>
              </a:ext>
            </a:extLst>
          </p:cNvPr>
          <p:cNvSpPr/>
          <p:nvPr/>
        </p:nvSpPr>
        <p:spPr>
          <a:xfrm rot="5400000">
            <a:off x="5636721" y="3438742"/>
            <a:ext cx="2000921" cy="368382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0119FB4-F658-4E65-B84B-3CD55757DA01}"/>
              </a:ext>
            </a:extLst>
          </p:cNvPr>
          <p:cNvSpPr/>
          <p:nvPr/>
        </p:nvSpPr>
        <p:spPr>
          <a:xfrm rot="5400000">
            <a:off x="5778151" y="3622034"/>
            <a:ext cx="1728777" cy="3345444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8" name="Picture 10">
            <a:extLst>
              <a:ext uri="{FF2B5EF4-FFF2-40B4-BE49-F238E27FC236}">
                <a16:creationId xmlns:a16="http://schemas.microsoft.com/office/drawing/2014/main" id="{164735D3-6675-4B3F-8B05-4FA430403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/>
        </p:blipFill>
        <p:spPr bwMode="auto">
          <a:xfrm>
            <a:off x="7426000" y="5275615"/>
            <a:ext cx="917864" cy="6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0">
            <a:extLst>
              <a:ext uri="{FF2B5EF4-FFF2-40B4-BE49-F238E27FC236}">
                <a16:creationId xmlns:a16="http://schemas.microsoft.com/office/drawing/2014/main" id="{FA065A1E-6753-45E9-A430-350DF7FF2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/>
        </p:blipFill>
        <p:spPr bwMode="auto">
          <a:xfrm>
            <a:off x="6615387" y="5275615"/>
            <a:ext cx="917864" cy="6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>
            <a:extLst>
              <a:ext uri="{FF2B5EF4-FFF2-40B4-BE49-F238E27FC236}">
                <a16:creationId xmlns:a16="http://schemas.microsoft.com/office/drawing/2014/main" id="{77D5EF3F-927D-4643-89EA-F3517B660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/>
        </p:blipFill>
        <p:spPr bwMode="auto">
          <a:xfrm>
            <a:off x="5804774" y="5275615"/>
            <a:ext cx="917864" cy="6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">
            <a:extLst>
              <a:ext uri="{FF2B5EF4-FFF2-40B4-BE49-F238E27FC236}">
                <a16:creationId xmlns:a16="http://schemas.microsoft.com/office/drawing/2014/main" id="{2DEB265F-0C17-4FF9-B21D-85740CED0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/>
        </p:blipFill>
        <p:spPr bwMode="auto">
          <a:xfrm>
            <a:off x="4994161" y="5275615"/>
            <a:ext cx="917864" cy="66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>
            <a:extLst>
              <a:ext uri="{FF2B5EF4-FFF2-40B4-BE49-F238E27FC236}">
                <a16:creationId xmlns:a16="http://schemas.microsoft.com/office/drawing/2014/main" id="{19AF830D-F1F5-44D6-B300-2EEE49BF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333" y="4287865"/>
            <a:ext cx="395457" cy="57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5E321AD6-0121-4851-B94F-D4B75C4628BA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6713972" y="4915986"/>
            <a:ext cx="1170960" cy="359629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C4CB45F5-5E61-4979-AD02-E08CA39639D6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6713973" y="4915986"/>
            <a:ext cx="360346" cy="359629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6C295C0D-BC5D-4066-BD06-239FDBE3FDEF}"/>
              </a:ext>
            </a:extLst>
          </p:cNvPr>
          <p:cNvCxnSpPr>
            <a:cxnSpLocks/>
            <a:endCxn id="100" idx="0"/>
          </p:cNvCxnSpPr>
          <p:nvPr/>
        </p:nvCxnSpPr>
        <p:spPr>
          <a:xfrm rot="10800000" flipV="1">
            <a:off x="6263707" y="4915985"/>
            <a:ext cx="450271" cy="359630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4EEE6158-3317-4D18-BCDD-B99B149619A9}"/>
              </a:ext>
            </a:extLst>
          </p:cNvPr>
          <p:cNvCxnSpPr>
            <a:cxnSpLocks/>
            <a:endCxn id="101" idx="0"/>
          </p:cNvCxnSpPr>
          <p:nvPr/>
        </p:nvCxnSpPr>
        <p:spPr>
          <a:xfrm rot="10800000" flipV="1">
            <a:off x="5453093" y="4915985"/>
            <a:ext cx="1260880" cy="359630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CE60C9DF-CD00-427D-8853-AA10FD3276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993" b="89928" l="10000" r="90000">
                        <a14:foregroundMark x1="49167" y1="8993" x2="49167" y2="8993"/>
                        <a14:foregroundMark x1="48929" y1="33813" x2="48929" y2="33813"/>
                        <a14:foregroundMark x1="57500" y1="36871" x2="57500" y2="36871"/>
                        <a14:foregroundMark x1="62262" y1="30935" x2="62262" y2="30935"/>
                        <a14:foregroundMark x1="65357" y1="21942" x2="65357" y2="21942"/>
                        <a14:foregroundMark x1="68095" y1="32734" x2="68095" y2="32734"/>
                        <a14:foregroundMark x1="68214" y1="40288" x2="68214" y2="40288"/>
                        <a14:foregroundMark x1="62500" y1="42806" x2="62500" y2="42806"/>
                        <a14:foregroundMark x1="65119" y1="50719" x2="65119" y2="50719"/>
                        <a14:foregroundMark x1="51190" y1="34712" x2="51190" y2="347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4718" y="4433940"/>
            <a:ext cx="671326" cy="444355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A9B91159-FF3A-4DE5-9DB5-956728CF58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46107" y="4284631"/>
            <a:ext cx="232989" cy="232989"/>
          </a:xfrm>
          <a:prstGeom prst="rect">
            <a:avLst/>
          </a:prstGeom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2FC6D1C-1616-4A77-92CC-5A83F37554B7}"/>
              </a:ext>
            </a:extLst>
          </p:cNvPr>
          <p:cNvCxnSpPr/>
          <p:nvPr/>
        </p:nvCxnSpPr>
        <p:spPr>
          <a:xfrm>
            <a:off x="6654444" y="2696543"/>
            <a:ext cx="0" cy="125100"/>
          </a:xfrm>
          <a:prstGeom prst="line">
            <a:avLst/>
          </a:prstGeom>
          <a:ln w="12700">
            <a:solidFill>
              <a:srgbClr val="7664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0B9D178-12AA-4A66-A0EA-FF53FA3949C9}"/>
              </a:ext>
            </a:extLst>
          </p:cNvPr>
          <p:cNvCxnSpPr/>
          <p:nvPr/>
        </p:nvCxnSpPr>
        <p:spPr>
          <a:xfrm>
            <a:off x="6654444" y="4790885"/>
            <a:ext cx="0" cy="125100"/>
          </a:xfrm>
          <a:prstGeom prst="line">
            <a:avLst/>
          </a:prstGeom>
          <a:ln w="12700">
            <a:solidFill>
              <a:srgbClr val="7664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FE63A5DF-6177-43E1-933B-B5B1026A1BBB}"/>
              </a:ext>
            </a:extLst>
          </p:cNvPr>
          <p:cNvCxnSpPr>
            <a:cxnSpLocks/>
          </p:cNvCxnSpPr>
          <p:nvPr/>
        </p:nvCxnSpPr>
        <p:spPr>
          <a:xfrm>
            <a:off x="9670517" y="4241230"/>
            <a:ext cx="354728" cy="0"/>
          </a:xfrm>
          <a:prstGeom prst="line">
            <a:avLst/>
          </a:prstGeom>
          <a:ln w="12700">
            <a:solidFill>
              <a:srgbClr val="7664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15AE752E-4D5B-42C6-8203-9ECCB356B9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80998" y="3638913"/>
            <a:ext cx="1504543" cy="596451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9E5EE0B1-375B-4C85-8845-1F9339FAEE73}"/>
              </a:ext>
            </a:extLst>
          </p:cNvPr>
          <p:cNvCxnSpPr>
            <a:cxnSpLocks/>
          </p:cNvCxnSpPr>
          <p:nvPr/>
        </p:nvCxnSpPr>
        <p:spPr>
          <a:xfrm rot="5400000">
            <a:off x="8472985" y="4607842"/>
            <a:ext cx="565319" cy="553902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A9EA7A18-0A43-4988-BB8E-E75C4E207B30}"/>
              </a:ext>
            </a:extLst>
          </p:cNvPr>
          <p:cNvCxnSpPr>
            <a:cxnSpLocks/>
          </p:cNvCxnSpPr>
          <p:nvPr/>
        </p:nvCxnSpPr>
        <p:spPr>
          <a:xfrm>
            <a:off x="10587076" y="4241230"/>
            <a:ext cx="390201" cy="0"/>
          </a:xfrm>
          <a:prstGeom prst="line">
            <a:avLst/>
          </a:prstGeom>
          <a:ln w="12700">
            <a:solidFill>
              <a:srgbClr val="7664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1C77E082-C164-46E2-94AC-54F2EB8BEE9F}"/>
              </a:ext>
            </a:extLst>
          </p:cNvPr>
          <p:cNvGrpSpPr/>
          <p:nvPr/>
        </p:nvGrpSpPr>
        <p:grpSpPr>
          <a:xfrm>
            <a:off x="10867518" y="5239852"/>
            <a:ext cx="702999" cy="927361"/>
            <a:chOff x="10709181" y="5003339"/>
            <a:chExt cx="702999" cy="92736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620B05-276E-4A4E-BD0A-E74089888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9181" y="5003339"/>
              <a:ext cx="702999" cy="702999"/>
            </a:xfrm>
            <a:prstGeom prst="rect">
              <a:avLst/>
            </a:prstGeom>
          </p:spPr>
        </p:pic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EF2049A1-E238-44D8-95B6-487A3C323F1E}"/>
                </a:ext>
              </a:extLst>
            </p:cNvPr>
            <p:cNvSpPr/>
            <p:nvPr/>
          </p:nvSpPr>
          <p:spPr>
            <a:xfrm>
              <a:off x="10736408" y="5625406"/>
              <a:ext cx="618822" cy="305294"/>
            </a:xfrm>
            <a:prstGeom prst="roundRect">
              <a:avLst>
                <a:gd name="adj" fmla="val 0"/>
              </a:avLst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광고주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89F089CB-9AF7-4ABA-98BB-D64A5F1E13D0}"/>
              </a:ext>
            </a:extLst>
          </p:cNvPr>
          <p:cNvGrpSpPr/>
          <p:nvPr/>
        </p:nvGrpSpPr>
        <p:grpSpPr>
          <a:xfrm>
            <a:off x="656151" y="1111365"/>
            <a:ext cx="702999" cy="911637"/>
            <a:chOff x="786470" y="1212890"/>
            <a:chExt cx="702999" cy="9116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85AE8B-68F0-47E1-A93A-8EA629CAA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470" y="1212890"/>
              <a:ext cx="702999" cy="702999"/>
            </a:xfrm>
            <a:prstGeom prst="rect">
              <a:avLst/>
            </a:prstGeom>
          </p:spPr>
        </p:pic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C9C1A7BE-7BAB-4D1B-BDD2-AB1040FCD803}"/>
                </a:ext>
              </a:extLst>
            </p:cNvPr>
            <p:cNvSpPr/>
            <p:nvPr/>
          </p:nvSpPr>
          <p:spPr>
            <a:xfrm>
              <a:off x="833208" y="1849735"/>
              <a:ext cx="625010" cy="274792"/>
            </a:xfrm>
            <a:prstGeom prst="roundRect">
              <a:avLst>
                <a:gd name="adj" fmla="val 0"/>
              </a:avLst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탑승객</a:t>
              </a:r>
            </a:p>
          </p:txBody>
        </p:sp>
      </p:grp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7F9BD464-08CA-4A6C-AB73-D04A1D61698F}"/>
              </a:ext>
            </a:extLst>
          </p:cNvPr>
          <p:cNvCxnSpPr>
            <a:cxnSpLocks/>
          </p:cNvCxnSpPr>
          <p:nvPr/>
        </p:nvCxnSpPr>
        <p:spPr>
          <a:xfrm>
            <a:off x="1440471" y="1530916"/>
            <a:ext cx="364504" cy="0"/>
          </a:xfrm>
          <a:prstGeom prst="line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7B2DE6F-153F-45E6-AB9B-0A984D93DCB0}"/>
              </a:ext>
            </a:extLst>
          </p:cNvPr>
          <p:cNvGrpSpPr/>
          <p:nvPr/>
        </p:nvGrpSpPr>
        <p:grpSpPr>
          <a:xfrm>
            <a:off x="3929926" y="1961441"/>
            <a:ext cx="810613" cy="928326"/>
            <a:chOff x="4519763" y="1343724"/>
            <a:chExt cx="810613" cy="928326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238FF551-1ADE-495B-A403-4BBD3F3C75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2" b="29410"/>
            <a:stretch/>
          </p:blipFill>
          <p:spPr bwMode="auto">
            <a:xfrm>
              <a:off x="4632169" y="1439851"/>
              <a:ext cx="585800" cy="638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94A1315-F009-4CE2-AF73-AF66B8F49AFB}"/>
                </a:ext>
              </a:extLst>
            </p:cNvPr>
            <p:cNvSpPr txBox="1"/>
            <p:nvPr/>
          </p:nvSpPr>
          <p:spPr>
            <a:xfrm>
              <a:off x="4519763" y="2041218"/>
              <a:ext cx="8106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+mn-ea"/>
                </a:rPr>
                <a:t>AI,</a:t>
              </a:r>
              <a:r>
                <a:rPr lang="ko-KR" altLang="en-US" sz="900" dirty="0">
                  <a:latin typeface="+mn-ea"/>
                </a:rPr>
                <a:t> </a:t>
              </a:r>
              <a:r>
                <a:rPr lang="en-US" altLang="ko-KR" sz="900" dirty="0">
                  <a:latin typeface="+mn-ea"/>
                </a:rPr>
                <a:t>Big Data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03FA7A5-0448-43E3-9CA0-D06E563DE8AD}"/>
                </a:ext>
              </a:extLst>
            </p:cNvPr>
            <p:cNvSpPr txBox="1"/>
            <p:nvPr/>
          </p:nvSpPr>
          <p:spPr>
            <a:xfrm>
              <a:off x="4519763" y="1343724"/>
              <a:ext cx="8106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+mn-ea"/>
                </a:rPr>
                <a:t>EC2</a:t>
              </a: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C67F1FC-8327-437B-9AB1-5A6786689857}"/>
              </a:ext>
            </a:extLst>
          </p:cNvPr>
          <p:cNvSpPr txBox="1"/>
          <p:nvPr/>
        </p:nvSpPr>
        <p:spPr>
          <a:xfrm>
            <a:off x="5002796" y="3810058"/>
            <a:ext cx="900591" cy="20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/>
              <a:t>시각화 서비스</a:t>
            </a:r>
            <a:endParaRPr lang="ko-KR" altLang="en-US" sz="9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1A9AB8F-595B-4E5A-8520-4F6111641618}"/>
              </a:ext>
            </a:extLst>
          </p:cNvPr>
          <p:cNvSpPr txBox="1"/>
          <p:nvPr/>
        </p:nvSpPr>
        <p:spPr>
          <a:xfrm>
            <a:off x="5744320" y="3798881"/>
            <a:ext cx="98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광고 </a:t>
            </a:r>
            <a:r>
              <a:rPr lang="ko-KR" altLang="en-US" sz="900"/>
              <a:t>등록 서비스</a:t>
            </a:r>
            <a:endParaRPr lang="ko-KR" altLang="en-US" sz="9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04E8D23-BB31-4E68-A1E2-46C2FD3528CC}"/>
              </a:ext>
            </a:extLst>
          </p:cNvPr>
          <p:cNvSpPr txBox="1"/>
          <p:nvPr/>
        </p:nvSpPr>
        <p:spPr>
          <a:xfrm>
            <a:off x="6570217" y="3798881"/>
            <a:ext cx="98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로그인 서비스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C74321D-0898-4722-8D4F-8426C5A5443F}"/>
              </a:ext>
            </a:extLst>
          </p:cNvPr>
          <p:cNvSpPr txBox="1"/>
          <p:nvPr/>
        </p:nvSpPr>
        <p:spPr>
          <a:xfrm>
            <a:off x="7396115" y="3798881"/>
            <a:ext cx="98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메인화면</a:t>
            </a:r>
            <a:r>
              <a:rPr lang="ko-KR" altLang="en-US" sz="900" dirty="0"/>
              <a:t> 서비스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C28C87F-E5CC-4E28-9C73-480DA2123A41}"/>
              </a:ext>
            </a:extLst>
          </p:cNvPr>
          <p:cNvSpPr txBox="1"/>
          <p:nvPr/>
        </p:nvSpPr>
        <p:spPr>
          <a:xfrm>
            <a:off x="5002796" y="5946047"/>
            <a:ext cx="900591" cy="20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/>
              <a:t>시각화 서비스</a:t>
            </a:r>
            <a:endParaRPr lang="ko-KR" altLang="en-US" sz="9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2B78E98-7ABE-4D91-BE12-C16FCD24624E}"/>
              </a:ext>
            </a:extLst>
          </p:cNvPr>
          <p:cNvSpPr txBox="1"/>
          <p:nvPr/>
        </p:nvSpPr>
        <p:spPr>
          <a:xfrm>
            <a:off x="5744320" y="5934870"/>
            <a:ext cx="98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광고 </a:t>
            </a:r>
            <a:r>
              <a:rPr lang="ko-KR" altLang="en-US" sz="900"/>
              <a:t>등록 서비스</a:t>
            </a:r>
            <a:endParaRPr lang="ko-KR" altLang="en-US" sz="9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7B3E384-13EC-4E1F-B25B-FC0122315DD2}"/>
              </a:ext>
            </a:extLst>
          </p:cNvPr>
          <p:cNvSpPr txBox="1"/>
          <p:nvPr/>
        </p:nvSpPr>
        <p:spPr>
          <a:xfrm>
            <a:off x="6570217" y="5934870"/>
            <a:ext cx="98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로그인 서비스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57431B-3F91-4B7A-B700-C92976ABBCBF}"/>
              </a:ext>
            </a:extLst>
          </p:cNvPr>
          <p:cNvSpPr txBox="1"/>
          <p:nvPr/>
        </p:nvSpPr>
        <p:spPr>
          <a:xfrm>
            <a:off x="7396115" y="5934870"/>
            <a:ext cx="984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/>
              <a:t>메인화면</a:t>
            </a:r>
            <a:r>
              <a:rPr lang="ko-KR" altLang="en-US" sz="900" dirty="0"/>
              <a:t> 서비스</a:t>
            </a:r>
          </a:p>
        </p:txBody>
      </p: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621358CE-E1DB-4554-B713-7079444A9473}"/>
              </a:ext>
            </a:extLst>
          </p:cNvPr>
          <p:cNvCxnSpPr>
            <a:cxnSpLocks/>
            <a:stCxn id="3092" idx="3"/>
            <a:endCxn id="3076" idx="0"/>
          </p:cNvCxnSpPr>
          <p:nvPr/>
        </p:nvCxnSpPr>
        <p:spPr>
          <a:xfrm>
            <a:off x="2439620" y="1530916"/>
            <a:ext cx="659850" cy="456073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26AB707D-9143-4BED-9694-2DEA30D92624}"/>
              </a:ext>
            </a:extLst>
          </p:cNvPr>
          <p:cNvCxnSpPr>
            <a:cxnSpLocks/>
          </p:cNvCxnSpPr>
          <p:nvPr/>
        </p:nvCxnSpPr>
        <p:spPr>
          <a:xfrm>
            <a:off x="2402349" y="2446695"/>
            <a:ext cx="429221" cy="0"/>
          </a:xfrm>
          <a:prstGeom prst="line">
            <a:avLst/>
          </a:prstGeom>
          <a:ln w="12700">
            <a:solidFill>
              <a:srgbClr val="7664B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0EED338D-4352-4B7C-9423-08FA1CE02E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13589" y="3790384"/>
            <a:ext cx="1363988" cy="489812"/>
          </a:xfrm>
          <a:prstGeom prst="bentConnector3">
            <a:avLst>
              <a:gd name="adj1" fmla="val 50000"/>
            </a:avLst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0EF5D232-53ED-4057-8917-CE4ECFA98B21}"/>
              </a:ext>
            </a:extLst>
          </p:cNvPr>
          <p:cNvCxnSpPr>
            <a:cxnSpLocks/>
            <a:stCxn id="3094" idx="0"/>
            <a:endCxn id="115" idx="2"/>
          </p:cNvCxnSpPr>
          <p:nvPr/>
        </p:nvCxnSpPr>
        <p:spPr>
          <a:xfrm rot="5400000" flipH="1" flipV="1">
            <a:off x="3098803" y="2728036"/>
            <a:ext cx="1074699" cy="1398162"/>
          </a:xfrm>
          <a:prstGeom prst="bentConnector3">
            <a:avLst>
              <a:gd name="adj1" fmla="val 50000"/>
            </a:avLst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D2F31C25-AB0A-48C5-A8EE-CAC01A80AF52}"/>
              </a:ext>
            </a:extLst>
          </p:cNvPr>
          <p:cNvCxnSpPr>
            <a:cxnSpLocks/>
          </p:cNvCxnSpPr>
          <p:nvPr/>
        </p:nvCxnSpPr>
        <p:spPr>
          <a:xfrm>
            <a:off x="3378302" y="2549816"/>
            <a:ext cx="756299" cy="0"/>
          </a:xfrm>
          <a:prstGeom prst="line">
            <a:avLst/>
          </a:prstGeom>
          <a:ln w="12700">
            <a:solidFill>
              <a:srgbClr val="7664B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B64DCAA2-22AA-4838-9878-4912940F7533}"/>
              </a:ext>
            </a:extLst>
          </p:cNvPr>
          <p:cNvCxnSpPr>
            <a:cxnSpLocks/>
          </p:cNvCxnSpPr>
          <p:nvPr/>
        </p:nvCxnSpPr>
        <p:spPr>
          <a:xfrm rot="10800000">
            <a:off x="3413591" y="4280196"/>
            <a:ext cx="1370921" cy="540222"/>
          </a:xfrm>
          <a:prstGeom prst="bentConnector3">
            <a:avLst>
              <a:gd name="adj1" fmla="val 50417"/>
            </a:avLst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66AD5CF6-F513-43F8-95B6-AE05A874DF89}"/>
              </a:ext>
            </a:extLst>
          </p:cNvPr>
          <p:cNvCxnSpPr>
            <a:cxnSpLocks/>
            <a:stCxn id="136" idx="0"/>
            <a:endCxn id="3080" idx="1"/>
          </p:cNvCxnSpPr>
          <p:nvPr/>
        </p:nvCxnSpPr>
        <p:spPr>
          <a:xfrm rot="5400000" flipH="1" flipV="1">
            <a:off x="7123848" y="-1371536"/>
            <a:ext cx="544363" cy="6121592"/>
          </a:xfrm>
          <a:prstGeom prst="bentConnector2">
            <a:avLst/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E21842DA-96CA-4789-AC9C-692DC7BA61B6}"/>
              </a:ext>
            </a:extLst>
          </p:cNvPr>
          <p:cNvCxnSpPr>
            <a:cxnSpLocks/>
          </p:cNvCxnSpPr>
          <p:nvPr/>
        </p:nvCxnSpPr>
        <p:spPr>
          <a:xfrm>
            <a:off x="11221902" y="4800194"/>
            <a:ext cx="0" cy="400459"/>
          </a:xfrm>
          <a:prstGeom prst="line">
            <a:avLst/>
          </a:prstGeom>
          <a:ln w="12700">
            <a:solidFill>
              <a:srgbClr val="7664B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5B89A0B-F77E-456C-9EA2-5E22FC94A8A1}"/>
              </a:ext>
            </a:extLst>
          </p:cNvPr>
          <p:cNvSpPr/>
          <p:nvPr/>
        </p:nvSpPr>
        <p:spPr>
          <a:xfrm>
            <a:off x="2707839" y="3570626"/>
            <a:ext cx="467243" cy="206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URL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6219088-C633-450A-B77F-42679498F6FF}"/>
              </a:ext>
            </a:extLst>
          </p:cNvPr>
          <p:cNvSpPr/>
          <p:nvPr/>
        </p:nvSpPr>
        <p:spPr>
          <a:xfrm>
            <a:off x="3557444" y="2446695"/>
            <a:ext cx="398474" cy="206241"/>
          </a:xfrm>
          <a:prstGeom prst="rect">
            <a:avLst/>
          </a:prstGeom>
          <a:solidFill>
            <a:srgbClr val="F2F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JSON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39AB9894-6BE4-44D6-BE2A-9EBAA87CBECA}"/>
              </a:ext>
            </a:extLst>
          </p:cNvPr>
          <p:cNvSpPr/>
          <p:nvPr/>
        </p:nvSpPr>
        <p:spPr>
          <a:xfrm>
            <a:off x="6165658" y="1271188"/>
            <a:ext cx="1333098" cy="206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Model </a:t>
            </a: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결과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, Face Array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011364BC-E8A0-4B20-8C70-6D50D18BFD93}"/>
              </a:ext>
            </a:extLst>
          </p:cNvPr>
          <p:cNvCxnSpPr>
            <a:cxnSpLocks/>
          </p:cNvCxnSpPr>
          <p:nvPr/>
        </p:nvCxnSpPr>
        <p:spPr>
          <a:xfrm>
            <a:off x="3378302" y="2320300"/>
            <a:ext cx="756299" cy="0"/>
          </a:xfrm>
          <a:prstGeom prst="line">
            <a:avLst/>
          </a:prstGeom>
          <a:ln w="12700">
            <a:solidFill>
              <a:srgbClr val="7664B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3FC3BB84-2182-4772-A4C1-6E79D24F6257}"/>
              </a:ext>
            </a:extLst>
          </p:cNvPr>
          <p:cNvSpPr/>
          <p:nvPr/>
        </p:nvSpPr>
        <p:spPr>
          <a:xfrm>
            <a:off x="3537520" y="2202213"/>
            <a:ext cx="438323" cy="206241"/>
          </a:xfrm>
          <a:prstGeom prst="rect">
            <a:avLst/>
          </a:prstGeom>
          <a:solidFill>
            <a:srgbClr val="F2F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Image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67AEFAD-F68A-46B6-BDF8-27ED87C06710}"/>
              </a:ext>
            </a:extLst>
          </p:cNvPr>
          <p:cNvGrpSpPr/>
          <p:nvPr/>
        </p:nvGrpSpPr>
        <p:grpSpPr>
          <a:xfrm>
            <a:off x="1768324" y="1961441"/>
            <a:ext cx="658924" cy="835693"/>
            <a:chOff x="1962183" y="2212482"/>
            <a:chExt cx="544565" cy="69065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FB7DBA-3AB0-4817-A2C7-C05E20E71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0" t="-24239" r="-930" b="24239"/>
            <a:stretch/>
          </p:blipFill>
          <p:spPr>
            <a:xfrm>
              <a:off x="2118991" y="2212482"/>
              <a:ext cx="230949" cy="230949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0C32FFF9-886D-46D9-9C8B-AB2639880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14"/>
            <a:stretch/>
          </p:blipFill>
          <p:spPr>
            <a:xfrm>
              <a:off x="1962183" y="2426174"/>
              <a:ext cx="544565" cy="476963"/>
            </a:xfrm>
            <a:prstGeom prst="rect">
              <a:avLst/>
            </a:prstGeom>
          </p:spPr>
        </p:pic>
      </p:grp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B344DF2F-0863-41B0-AD2F-A6C2D795FD9D}"/>
              </a:ext>
            </a:extLst>
          </p:cNvPr>
          <p:cNvCxnSpPr>
            <a:cxnSpLocks/>
          </p:cNvCxnSpPr>
          <p:nvPr/>
        </p:nvCxnSpPr>
        <p:spPr>
          <a:xfrm>
            <a:off x="9031495" y="4220340"/>
            <a:ext cx="165484" cy="0"/>
          </a:xfrm>
          <a:prstGeom prst="line">
            <a:avLst/>
          </a:prstGeom>
          <a:ln w="12700">
            <a:solidFill>
              <a:srgbClr val="7664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3087678D-6665-4178-9235-B46A0B3D9D92}"/>
              </a:ext>
            </a:extLst>
          </p:cNvPr>
          <p:cNvCxnSpPr>
            <a:cxnSpLocks/>
            <a:endCxn id="3080" idx="2"/>
          </p:cNvCxnSpPr>
          <p:nvPr/>
        </p:nvCxnSpPr>
        <p:spPr>
          <a:xfrm rot="5400000" flipH="1" flipV="1">
            <a:off x="8986394" y="1861790"/>
            <a:ext cx="1815130" cy="1706757"/>
          </a:xfrm>
          <a:prstGeom prst="bentConnector3">
            <a:avLst>
              <a:gd name="adj1" fmla="val -293"/>
            </a:avLst>
          </a:prstGeom>
          <a:ln w="12700">
            <a:solidFill>
              <a:srgbClr val="7664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16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사이드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7DB14-C3D9-4751-A0BE-4B16D93CEF58}"/>
              </a:ext>
            </a:extLst>
          </p:cNvPr>
          <p:cNvSpPr txBox="1"/>
          <p:nvPr/>
        </p:nvSpPr>
        <p:spPr>
          <a:xfrm>
            <a:off x="2187416" y="1885214"/>
            <a:ext cx="127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Request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40155-B317-48A2-816C-FEB001679622}"/>
              </a:ext>
            </a:extLst>
          </p:cNvPr>
          <p:cNvSpPr txBox="1"/>
          <p:nvPr/>
        </p:nvSpPr>
        <p:spPr>
          <a:xfrm>
            <a:off x="2187416" y="2374631"/>
            <a:ext cx="127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Response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675A02-BDA5-4668-B4BC-1C78C1832003}"/>
              </a:ext>
            </a:extLst>
          </p:cNvPr>
          <p:cNvGrpSpPr/>
          <p:nvPr/>
        </p:nvGrpSpPr>
        <p:grpSpPr>
          <a:xfrm>
            <a:off x="2187416" y="4767572"/>
            <a:ext cx="1275249" cy="1234456"/>
            <a:chOff x="2389907" y="4521323"/>
            <a:chExt cx="1402774" cy="13579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FD0CB9-C64B-4263-9505-2C336D6D8EF3}"/>
                </a:ext>
              </a:extLst>
            </p:cNvPr>
            <p:cNvSpPr txBox="1"/>
            <p:nvPr/>
          </p:nvSpPr>
          <p:spPr>
            <a:xfrm>
              <a:off x="2389908" y="4521323"/>
              <a:ext cx="1402773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+mn-ea"/>
                </a:rPr>
                <a:t>Request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BB9E5F-3F19-4572-AB1A-B72A57196B40}"/>
                </a:ext>
              </a:extLst>
            </p:cNvPr>
            <p:cNvSpPr txBox="1"/>
            <p:nvPr/>
          </p:nvSpPr>
          <p:spPr>
            <a:xfrm>
              <a:off x="2389908" y="5014069"/>
              <a:ext cx="1402773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+mn-ea"/>
                </a:rPr>
                <a:t>Request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5E667A-6DFF-483C-9854-28954D63E179}"/>
                </a:ext>
              </a:extLst>
            </p:cNvPr>
            <p:cNvSpPr txBox="1"/>
            <p:nvPr/>
          </p:nvSpPr>
          <p:spPr>
            <a:xfrm>
              <a:off x="2389907" y="5506815"/>
              <a:ext cx="1402773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+mn-ea"/>
                </a:rPr>
                <a:t>Response</a:t>
              </a:r>
              <a:endParaRPr lang="ko-KR" altLang="en-US" sz="1600" dirty="0">
                <a:latin typeface="+mn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A016F6-8C12-4DA7-BDFC-0089C955C8EA}"/>
              </a:ext>
            </a:extLst>
          </p:cNvPr>
          <p:cNvSpPr txBox="1"/>
          <p:nvPr/>
        </p:nvSpPr>
        <p:spPr>
          <a:xfrm>
            <a:off x="8651038" y="2060971"/>
            <a:ext cx="161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Login-Server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2EA9A-1745-41B1-A59E-738A1D9F0933}"/>
              </a:ext>
            </a:extLst>
          </p:cNvPr>
          <p:cNvSpPr txBox="1"/>
          <p:nvPr/>
        </p:nvSpPr>
        <p:spPr>
          <a:xfrm>
            <a:off x="8651038" y="3447337"/>
            <a:ext cx="161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Get-Server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0A902-9921-4FCB-8E41-C4BA513A76EC}"/>
              </a:ext>
            </a:extLst>
          </p:cNvPr>
          <p:cNvSpPr txBox="1"/>
          <p:nvPr/>
        </p:nvSpPr>
        <p:spPr>
          <a:xfrm>
            <a:off x="8651038" y="5092109"/>
            <a:ext cx="161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Upload-Server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58605-97F8-4A89-87E7-179B8E587D05}"/>
              </a:ext>
            </a:extLst>
          </p:cNvPr>
          <p:cNvSpPr txBox="1"/>
          <p:nvPr/>
        </p:nvSpPr>
        <p:spPr>
          <a:xfrm>
            <a:off x="2187416" y="3234962"/>
            <a:ext cx="127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Request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F02E48-B83F-473D-B2D2-8A9C537AEB7F}"/>
              </a:ext>
            </a:extLst>
          </p:cNvPr>
          <p:cNvSpPr txBox="1"/>
          <p:nvPr/>
        </p:nvSpPr>
        <p:spPr>
          <a:xfrm>
            <a:off x="2187416" y="3780530"/>
            <a:ext cx="127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</a:rPr>
              <a:t>Response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B72A5BB-2688-4FD4-A68A-9BC33346DEF8}"/>
              </a:ext>
            </a:extLst>
          </p:cNvPr>
          <p:cNvGrpSpPr/>
          <p:nvPr/>
        </p:nvGrpSpPr>
        <p:grpSpPr>
          <a:xfrm>
            <a:off x="4342240" y="1915992"/>
            <a:ext cx="3610214" cy="276999"/>
            <a:chOff x="4350811" y="2091222"/>
            <a:chExt cx="3555451" cy="276999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1BB6F54-6E11-48A3-9DC6-027F93A40B44}"/>
                </a:ext>
              </a:extLst>
            </p:cNvPr>
            <p:cNvCxnSpPr>
              <a:cxnSpLocks/>
            </p:cNvCxnSpPr>
            <p:nvPr/>
          </p:nvCxnSpPr>
          <p:spPr>
            <a:xfrm>
              <a:off x="4350811" y="2228849"/>
              <a:ext cx="3555451" cy="16788"/>
            </a:xfrm>
            <a:prstGeom prst="straightConnector1">
              <a:avLst/>
            </a:prstGeom>
            <a:ln>
              <a:solidFill>
                <a:srgbClr val="8A8C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62A333-8F43-4A17-9761-10A846E579EE}"/>
                </a:ext>
              </a:extLst>
            </p:cNvPr>
            <p:cNvSpPr txBox="1"/>
            <p:nvPr/>
          </p:nvSpPr>
          <p:spPr>
            <a:xfrm>
              <a:off x="5605036" y="2091222"/>
              <a:ext cx="95811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로그인</a:t>
              </a: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38430A-E0DD-4160-A19F-79699F902E1B}"/>
              </a:ext>
            </a:extLst>
          </p:cNvPr>
          <p:cNvCxnSpPr>
            <a:cxnSpLocks/>
          </p:cNvCxnSpPr>
          <p:nvPr/>
        </p:nvCxnSpPr>
        <p:spPr>
          <a:xfrm flipH="1">
            <a:off x="4304617" y="5950865"/>
            <a:ext cx="3647838" cy="0"/>
          </a:xfrm>
          <a:prstGeom prst="straightConnector1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1524BFE-58F6-43B5-BE56-4D3A7108FF19}"/>
              </a:ext>
            </a:extLst>
          </p:cNvPr>
          <p:cNvGrpSpPr/>
          <p:nvPr/>
        </p:nvGrpSpPr>
        <p:grpSpPr>
          <a:xfrm>
            <a:off x="4304617" y="2405409"/>
            <a:ext cx="3647838" cy="461665"/>
            <a:chOff x="4304617" y="2405409"/>
            <a:chExt cx="3647838" cy="461665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E7A7E82-51F6-4D72-B630-EB3B747703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4617" y="2506641"/>
              <a:ext cx="3647838" cy="0"/>
            </a:xfrm>
            <a:prstGeom prst="straightConnector1">
              <a:avLst/>
            </a:prstGeom>
            <a:ln>
              <a:solidFill>
                <a:srgbClr val="8A8C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82D27A-5415-4D20-A495-EFEA5E9B1799}"/>
                </a:ext>
              </a:extLst>
            </p:cNvPr>
            <p:cNvSpPr txBox="1"/>
            <p:nvPr/>
          </p:nvSpPr>
          <p:spPr>
            <a:xfrm>
              <a:off x="5473533" y="2405409"/>
              <a:ext cx="122111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200"/>
              </a:lvl1pPr>
            </a:lstStyle>
            <a:p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Access Token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635B7DD-7E2B-480B-8BAE-DFACE3582F90}"/>
              </a:ext>
            </a:extLst>
          </p:cNvPr>
          <p:cNvGrpSpPr/>
          <p:nvPr/>
        </p:nvGrpSpPr>
        <p:grpSpPr>
          <a:xfrm>
            <a:off x="4304617" y="3265740"/>
            <a:ext cx="3647839" cy="276999"/>
            <a:chOff x="4304617" y="3477480"/>
            <a:chExt cx="3647839" cy="276999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3AFD144-9A70-4523-900E-85168495B035}"/>
                </a:ext>
              </a:extLst>
            </p:cNvPr>
            <p:cNvCxnSpPr>
              <a:cxnSpLocks/>
            </p:cNvCxnSpPr>
            <p:nvPr/>
          </p:nvCxnSpPr>
          <p:spPr>
            <a:xfrm>
              <a:off x="4304617" y="3615979"/>
              <a:ext cx="3647839" cy="0"/>
            </a:xfrm>
            <a:prstGeom prst="straightConnector1">
              <a:avLst/>
            </a:prstGeom>
            <a:ln>
              <a:solidFill>
                <a:srgbClr val="8A8C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3F5A70-6B32-4F1A-8EC4-4AC89FE9DDA6}"/>
                </a:ext>
              </a:extLst>
            </p:cNvPr>
            <p:cNvSpPr txBox="1"/>
            <p:nvPr/>
          </p:nvSpPr>
          <p:spPr>
            <a:xfrm>
              <a:off x="5245507" y="3477480"/>
              <a:ext cx="16771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마이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관리자 페이지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BD6E3A-1D61-45EE-9F57-9DC78F3FDCDA}"/>
              </a:ext>
            </a:extLst>
          </p:cNvPr>
          <p:cNvGrpSpPr/>
          <p:nvPr/>
        </p:nvGrpSpPr>
        <p:grpSpPr>
          <a:xfrm>
            <a:off x="4304617" y="3811308"/>
            <a:ext cx="3647838" cy="276999"/>
            <a:chOff x="4304617" y="3771858"/>
            <a:chExt cx="3647838" cy="276999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60BEC49-0FD9-4E74-9927-93833ED539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4617" y="3910357"/>
              <a:ext cx="3647838" cy="0"/>
            </a:xfrm>
            <a:prstGeom prst="straightConnector1">
              <a:avLst/>
            </a:prstGeom>
            <a:ln>
              <a:solidFill>
                <a:srgbClr val="8A8C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E1BBE-E8AE-4E1C-A68D-5AF1CE45D754}"/>
                </a:ext>
              </a:extLst>
            </p:cNvPr>
            <p:cNvSpPr txBox="1"/>
            <p:nvPr/>
          </p:nvSpPr>
          <p:spPr>
            <a:xfrm>
              <a:off x="5446468" y="3771858"/>
              <a:ext cx="12752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200"/>
              </a:lvl1pPr>
            </a:lstStyle>
            <a:p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Json Data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1BD3A19-DBFD-4D00-B522-9D67A95828AE}"/>
              </a:ext>
            </a:extLst>
          </p:cNvPr>
          <p:cNvGrpSpPr/>
          <p:nvPr/>
        </p:nvGrpSpPr>
        <p:grpSpPr>
          <a:xfrm>
            <a:off x="4304617" y="4829220"/>
            <a:ext cx="3647839" cy="276999"/>
            <a:chOff x="4304617" y="4829220"/>
            <a:chExt cx="3647839" cy="276999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69B3BB5-5C36-442C-9110-8506D1217696}"/>
                </a:ext>
              </a:extLst>
            </p:cNvPr>
            <p:cNvCxnSpPr>
              <a:cxnSpLocks/>
            </p:cNvCxnSpPr>
            <p:nvPr/>
          </p:nvCxnSpPr>
          <p:spPr>
            <a:xfrm>
              <a:off x="4304617" y="4967719"/>
              <a:ext cx="3647839" cy="0"/>
            </a:xfrm>
            <a:prstGeom prst="straightConnector1">
              <a:avLst/>
            </a:prstGeom>
            <a:ln>
              <a:solidFill>
                <a:srgbClr val="8A8C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D7454E-265E-4469-93BF-A768323AB7DD}"/>
                </a:ext>
              </a:extLst>
            </p:cNvPr>
            <p:cNvSpPr txBox="1"/>
            <p:nvPr/>
          </p:nvSpPr>
          <p:spPr>
            <a:xfrm>
              <a:off x="5605036" y="4829220"/>
              <a:ext cx="95811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광고 등록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011A6A8-7F80-4711-B39F-3FF99FFA78D5}"/>
              </a:ext>
            </a:extLst>
          </p:cNvPr>
          <p:cNvGrpSpPr/>
          <p:nvPr/>
        </p:nvGrpSpPr>
        <p:grpSpPr>
          <a:xfrm>
            <a:off x="4304617" y="5332992"/>
            <a:ext cx="3647839" cy="276999"/>
            <a:chOff x="4304617" y="5332992"/>
            <a:chExt cx="3647839" cy="276999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FB5863BE-0AF0-465B-9893-B00BEF53A4EC}"/>
                </a:ext>
              </a:extLst>
            </p:cNvPr>
            <p:cNvCxnSpPr>
              <a:cxnSpLocks/>
            </p:cNvCxnSpPr>
            <p:nvPr/>
          </p:nvCxnSpPr>
          <p:spPr>
            <a:xfrm>
              <a:off x="4304617" y="5471491"/>
              <a:ext cx="3647839" cy="0"/>
            </a:xfrm>
            <a:prstGeom prst="straightConnector1">
              <a:avLst/>
            </a:prstGeom>
            <a:ln>
              <a:solidFill>
                <a:srgbClr val="8A8C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FAC5B0-1178-48FC-A72F-C8D28DF4B5D9}"/>
                </a:ext>
              </a:extLst>
            </p:cNvPr>
            <p:cNvSpPr txBox="1"/>
            <p:nvPr/>
          </p:nvSpPr>
          <p:spPr>
            <a:xfrm>
              <a:off x="5605036" y="5332992"/>
              <a:ext cx="95811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영상 등록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13A0515-35BB-4B99-A9BD-A5875CEE0118}"/>
              </a:ext>
            </a:extLst>
          </p:cNvPr>
          <p:cNvSpPr txBox="1"/>
          <p:nvPr/>
        </p:nvSpPr>
        <p:spPr>
          <a:xfrm>
            <a:off x="4595853" y="3934132"/>
            <a:ext cx="788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mypage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/admin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C42D67-D09C-4ABB-80D6-17615EF53C09}"/>
              </a:ext>
            </a:extLst>
          </p:cNvPr>
          <p:cNvSpPr txBox="1"/>
          <p:nvPr/>
        </p:nvSpPr>
        <p:spPr>
          <a:xfrm>
            <a:off x="6868152" y="2950515"/>
            <a:ext cx="867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mypage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/admin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F75E81-BB71-441F-AA4B-73C27826784A}"/>
              </a:ext>
            </a:extLst>
          </p:cNvPr>
          <p:cNvSpPr txBox="1"/>
          <p:nvPr/>
        </p:nvSpPr>
        <p:spPr>
          <a:xfrm>
            <a:off x="6868152" y="1803396"/>
            <a:ext cx="86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/login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BE5438-83B3-410E-8F94-AB4D8C1D364A}"/>
              </a:ext>
            </a:extLst>
          </p:cNvPr>
          <p:cNvSpPr txBox="1"/>
          <p:nvPr/>
        </p:nvSpPr>
        <p:spPr>
          <a:xfrm>
            <a:off x="4595853" y="2555651"/>
            <a:ext cx="788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94AA09-4995-4BFE-B47A-0384A66F9CF1}"/>
              </a:ext>
            </a:extLst>
          </p:cNvPr>
          <p:cNvSpPr txBox="1"/>
          <p:nvPr/>
        </p:nvSpPr>
        <p:spPr>
          <a:xfrm>
            <a:off x="6868152" y="4633192"/>
            <a:ext cx="86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/upload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F3A334-EE8F-4118-B8FB-4D23385F170A}"/>
              </a:ext>
            </a:extLst>
          </p:cNvPr>
          <p:cNvSpPr txBox="1"/>
          <p:nvPr/>
        </p:nvSpPr>
        <p:spPr>
          <a:xfrm>
            <a:off x="6868152" y="5107569"/>
            <a:ext cx="86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upload_ad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13EFF7-E796-4B23-903D-348AF6F12EA6}"/>
              </a:ext>
            </a:extLst>
          </p:cNvPr>
          <p:cNvSpPr txBox="1"/>
          <p:nvPr/>
        </p:nvSpPr>
        <p:spPr>
          <a:xfrm>
            <a:off x="4595853" y="5643709"/>
            <a:ext cx="788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mypage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146B0CD-F2DA-4E76-B995-F9B3D308C8EE}"/>
              </a:ext>
            </a:extLst>
          </p:cNvPr>
          <p:cNvSpPr/>
          <p:nvPr/>
        </p:nvSpPr>
        <p:spPr>
          <a:xfrm rot="5400000">
            <a:off x="332211" y="2329836"/>
            <a:ext cx="4985658" cy="2959154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9CC33B-9E74-49EF-B7A5-C644FDA8AEAF}"/>
              </a:ext>
            </a:extLst>
          </p:cNvPr>
          <p:cNvSpPr/>
          <p:nvPr/>
        </p:nvSpPr>
        <p:spPr>
          <a:xfrm>
            <a:off x="1334335" y="1315101"/>
            <a:ext cx="908702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Client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C16370-5F0C-4134-8750-65407A305F9E}"/>
              </a:ext>
            </a:extLst>
          </p:cNvPr>
          <p:cNvSpPr/>
          <p:nvPr/>
        </p:nvSpPr>
        <p:spPr>
          <a:xfrm rot="5400000">
            <a:off x="6965866" y="2303173"/>
            <a:ext cx="4985658" cy="3012480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966939-DE07-4E7E-9079-5FC769439CD1}"/>
              </a:ext>
            </a:extLst>
          </p:cNvPr>
          <p:cNvSpPr/>
          <p:nvPr/>
        </p:nvSpPr>
        <p:spPr>
          <a:xfrm>
            <a:off x="7952454" y="1315101"/>
            <a:ext cx="908702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Server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58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데이터베이스</a:t>
            </a: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07A92A96-B32E-41D5-AF8F-F01EE91C2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984390"/>
              </p:ext>
            </p:extLst>
          </p:nvPr>
        </p:nvGraphicFramePr>
        <p:xfrm>
          <a:off x="748390" y="1773966"/>
          <a:ext cx="2335601" cy="3129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835">
                  <a:extLst>
                    <a:ext uri="{9D8B030D-6E8A-4147-A177-3AD203B41FA5}">
                      <a16:colId xmlns:a16="http://schemas.microsoft.com/office/drawing/2014/main" val="182637197"/>
                    </a:ext>
                  </a:extLst>
                </a:gridCol>
                <a:gridCol w="1055941">
                  <a:extLst>
                    <a:ext uri="{9D8B030D-6E8A-4147-A177-3AD203B41FA5}">
                      <a16:colId xmlns:a16="http://schemas.microsoft.com/office/drawing/2014/main" val="2000538936"/>
                    </a:ext>
                  </a:extLst>
                </a:gridCol>
                <a:gridCol w="796825">
                  <a:extLst>
                    <a:ext uri="{9D8B030D-6E8A-4147-A177-3AD203B41FA5}">
                      <a16:colId xmlns:a16="http://schemas.microsoft.com/office/drawing/2014/main" val="221201926"/>
                    </a:ext>
                  </a:extLst>
                </a:gridCol>
              </a:tblGrid>
              <a:tr h="38649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Users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3F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369110"/>
                  </a:ext>
                </a:extLst>
              </a:tr>
              <a:tr h="338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PK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user_id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484942"/>
                  </a:ext>
                </a:extLst>
              </a:tr>
              <a:tr h="295914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UK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Email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이메일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6166"/>
                  </a:ext>
                </a:extLst>
              </a:tr>
              <a:tr h="3148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Hashed_pwd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암호화된</a:t>
                      </a:r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PW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910092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Company_name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회사 이름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965030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Category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 종류</a:t>
                      </a:r>
                      <a:endParaRPr lang="en-US" altLang="ko-KR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81344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User_name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 이름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170350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Phone_number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전화번호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861396"/>
                  </a:ext>
                </a:extLst>
              </a:tr>
              <a:tr h="3148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Company_reg_num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사업자등록번호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440953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Created_at</a:t>
                      </a:r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저장 시간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867073"/>
                  </a:ext>
                </a:extLst>
              </a:tr>
            </a:tbl>
          </a:graphicData>
        </a:graphic>
      </p:graphicFrame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62B88DF-A479-4C6D-9092-4F4FAF603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86517"/>
              </p:ext>
            </p:extLst>
          </p:nvPr>
        </p:nvGraphicFramePr>
        <p:xfrm>
          <a:off x="3537504" y="1773966"/>
          <a:ext cx="2335601" cy="30919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835">
                  <a:extLst>
                    <a:ext uri="{9D8B030D-6E8A-4147-A177-3AD203B41FA5}">
                      <a16:colId xmlns:a16="http://schemas.microsoft.com/office/drawing/2014/main" val="182637197"/>
                    </a:ext>
                  </a:extLst>
                </a:gridCol>
                <a:gridCol w="1055941">
                  <a:extLst>
                    <a:ext uri="{9D8B030D-6E8A-4147-A177-3AD203B41FA5}">
                      <a16:colId xmlns:a16="http://schemas.microsoft.com/office/drawing/2014/main" val="2000538936"/>
                    </a:ext>
                  </a:extLst>
                </a:gridCol>
                <a:gridCol w="796825">
                  <a:extLst>
                    <a:ext uri="{9D8B030D-6E8A-4147-A177-3AD203B41FA5}">
                      <a16:colId xmlns:a16="http://schemas.microsoft.com/office/drawing/2014/main" val="221201926"/>
                    </a:ext>
                  </a:extLst>
                </a:gridCol>
              </a:tblGrid>
              <a:tr h="38649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Advert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3F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369110"/>
                  </a:ext>
                </a:extLst>
              </a:tr>
              <a:tr h="338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PK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ad_id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광고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484942"/>
                  </a:ext>
                </a:extLst>
              </a:tr>
              <a:tr h="295914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FK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User_id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고객 </a:t>
                      </a:r>
                      <a:r>
                        <a:rPr lang="en-US" altLang="ko-KR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6166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Ad_name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광고 이름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910092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Target_age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타겟 연령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965030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Target_gender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타겟 성별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81344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Budget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예산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170350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Period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861396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location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타겟 지역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440953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Created_at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저장 시간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867073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98B00B8C-A149-46E0-8BCD-442BCD360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98594"/>
              </p:ext>
            </p:extLst>
          </p:nvPr>
        </p:nvGraphicFramePr>
        <p:xfrm>
          <a:off x="6326618" y="1773966"/>
          <a:ext cx="2335601" cy="2250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835">
                  <a:extLst>
                    <a:ext uri="{9D8B030D-6E8A-4147-A177-3AD203B41FA5}">
                      <a16:colId xmlns:a16="http://schemas.microsoft.com/office/drawing/2014/main" val="182637197"/>
                    </a:ext>
                  </a:extLst>
                </a:gridCol>
                <a:gridCol w="1055941">
                  <a:extLst>
                    <a:ext uri="{9D8B030D-6E8A-4147-A177-3AD203B41FA5}">
                      <a16:colId xmlns:a16="http://schemas.microsoft.com/office/drawing/2014/main" val="2000538936"/>
                    </a:ext>
                  </a:extLst>
                </a:gridCol>
                <a:gridCol w="796825">
                  <a:extLst>
                    <a:ext uri="{9D8B030D-6E8A-4147-A177-3AD203B41FA5}">
                      <a16:colId xmlns:a16="http://schemas.microsoft.com/office/drawing/2014/main" val="221201926"/>
                    </a:ext>
                  </a:extLst>
                </a:gridCol>
              </a:tblGrid>
              <a:tr h="38649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Target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3F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369110"/>
                  </a:ext>
                </a:extLst>
              </a:tr>
              <a:tr h="338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PK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target_id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타겟 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484942"/>
                  </a:ext>
                </a:extLst>
              </a:tr>
              <a:tr h="34112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FK</a:t>
                      </a:r>
                    </a:p>
                    <a:p>
                      <a:pPr algn="ctr" latinLnBrk="1"/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FK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Face_id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크롭</a:t>
                      </a:r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이미지 </a:t>
                      </a:r>
                      <a:r>
                        <a:rPr lang="en-US" altLang="ko-KR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6166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Ad_id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노출 광고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910092"/>
                  </a:ext>
                </a:extLst>
              </a:tr>
              <a:tr h="2965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Age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모델링 나이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965030"/>
                  </a:ext>
                </a:extLst>
              </a:tr>
              <a:tr h="296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Gender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모델링 성별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81344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Created_at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저장 시간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170350"/>
                  </a:ext>
                </a:extLst>
              </a:tr>
            </a:tbl>
          </a:graphicData>
        </a:graphic>
      </p:graphicFrame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609E5BC-7282-4D24-A284-5E08BDC7F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059665"/>
              </p:ext>
            </p:extLst>
          </p:nvPr>
        </p:nvGraphicFramePr>
        <p:xfrm>
          <a:off x="9115731" y="2112154"/>
          <a:ext cx="2335601" cy="19125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835">
                  <a:extLst>
                    <a:ext uri="{9D8B030D-6E8A-4147-A177-3AD203B41FA5}">
                      <a16:colId xmlns:a16="http://schemas.microsoft.com/office/drawing/2014/main" val="182637197"/>
                    </a:ext>
                  </a:extLst>
                </a:gridCol>
                <a:gridCol w="1055941">
                  <a:extLst>
                    <a:ext uri="{9D8B030D-6E8A-4147-A177-3AD203B41FA5}">
                      <a16:colId xmlns:a16="http://schemas.microsoft.com/office/drawing/2014/main" val="2000538936"/>
                    </a:ext>
                  </a:extLst>
                </a:gridCol>
                <a:gridCol w="796825">
                  <a:extLst>
                    <a:ext uri="{9D8B030D-6E8A-4147-A177-3AD203B41FA5}">
                      <a16:colId xmlns:a16="http://schemas.microsoft.com/office/drawing/2014/main" val="221201926"/>
                    </a:ext>
                  </a:extLst>
                </a:gridCol>
              </a:tblGrid>
              <a:tr h="38649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Face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3F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369110"/>
                  </a:ext>
                </a:extLst>
              </a:tr>
              <a:tr h="341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PK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face_id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크롭</a:t>
                      </a:r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이미지 </a:t>
                      </a:r>
                      <a:r>
                        <a:rPr lang="en-US" altLang="ko-KR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484942"/>
                  </a:ext>
                </a:extLst>
              </a:tr>
              <a:tr h="296532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3127" marR="8312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Face_array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크롭</a:t>
                      </a:r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이미지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6166"/>
                  </a:ext>
                </a:extLst>
              </a:tr>
              <a:tr h="2965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Input_image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원본 이미지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910092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location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송출 지역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965030"/>
                  </a:ext>
                </a:extLst>
              </a:tr>
              <a:tr h="295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Created_at</a:t>
                      </a:r>
                      <a:endParaRPr lang="ko-KR" altLang="en-US" sz="1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저장 시간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81344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4EABBD5-6543-47C0-98E5-572B356FE574}"/>
              </a:ext>
            </a:extLst>
          </p:cNvPr>
          <p:cNvCxnSpPr>
            <a:cxnSpLocks/>
          </p:cNvCxnSpPr>
          <p:nvPr/>
        </p:nvCxnSpPr>
        <p:spPr>
          <a:xfrm flipH="1">
            <a:off x="8707207" y="2671682"/>
            <a:ext cx="457179" cy="0"/>
          </a:xfrm>
          <a:prstGeom prst="straightConnector1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BE2C7A4-897A-4ADC-B0FB-E4915B4D4CFF}"/>
              </a:ext>
            </a:extLst>
          </p:cNvPr>
          <p:cNvCxnSpPr>
            <a:cxnSpLocks/>
          </p:cNvCxnSpPr>
          <p:nvPr/>
        </p:nvCxnSpPr>
        <p:spPr>
          <a:xfrm>
            <a:off x="3036326" y="2359530"/>
            <a:ext cx="592098" cy="269135"/>
          </a:xfrm>
          <a:prstGeom prst="bentConnector3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D02F75B-1445-496E-A571-20CEAB9A9176}"/>
              </a:ext>
            </a:extLst>
          </p:cNvPr>
          <p:cNvCxnSpPr>
            <a:cxnSpLocks/>
          </p:cNvCxnSpPr>
          <p:nvPr/>
        </p:nvCxnSpPr>
        <p:spPr>
          <a:xfrm>
            <a:off x="5793378" y="2351371"/>
            <a:ext cx="622655" cy="636597"/>
          </a:xfrm>
          <a:prstGeom prst="bentConnector3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5842AD2-76B2-45E2-962F-061682FFB6CB}"/>
              </a:ext>
            </a:extLst>
          </p:cNvPr>
          <p:cNvSpPr/>
          <p:nvPr/>
        </p:nvSpPr>
        <p:spPr>
          <a:xfrm rot="5400000">
            <a:off x="6260538" y="1189918"/>
            <a:ext cx="854132" cy="9456509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79FE01-AB60-4EB6-A2F4-1364F5224604}"/>
              </a:ext>
            </a:extLst>
          </p:cNvPr>
          <p:cNvSpPr txBox="1"/>
          <p:nvPr/>
        </p:nvSpPr>
        <p:spPr>
          <a:xfrm>
            <a:off x="2609501" y="5595007"/>
            <a:ext cx="880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+mn-ea"/>
              </a:rPr>
              <a:t>회원가입 기준 </a:t>
            </a:r>
            <a:r>
              <a:rPr lang="en-US" altLang="ko-KR" sz="1600" dirty="0">
                <a:latin typeface="+mn-ea"/>
              </a:rPr>
              <a:t>User DB</a:t>
            </a:r>
            <a:r>
              <a:rPr lang="ko-KR" altLang="en-US" sz="1600" dirty="0">
                <a:latin typeface="+mn-ea"/>
              </a:rPr>
              <a:t> 축적</a:t>
            </a:r>
            <a:r>
              <a:rPr lang="en-US" altLang="ko-KR" sz="1600" dirty="0">
                <a:latin typeface="+mn-ea"/>
              </a:rPr>
              <a:t>, User</a:t>
            </a:r>
            <a:r>
              <a:rPr lang="ko-KR" altLang="en-US" sz="1600" dirty="0">
                <a:latin typeface="+mn-ea"/>
              </a:rPr>
              <a:t>가 광고를 등록할 시 </a:t>
            </a:r>
            <a:r>
              <a:rPr lang="en-US" altLang="ko-KR" sz="1600" dirty="0">
                <a:latin typeface="+mn-ea"/>
              </a:rPr>
              <a:t>Advert DB </a:t>
            </a:r>
            <a:r>
              <a:rPr lang="ko-KR" altLang="en-US" sz="1600" dirty="0">
                <a:latin typeface="+mn-ea"/>
              </a:rPr>
              <a:t>축적</a:t>
            </a:r>
            <a:endParaRPr lang="en-US" altLang="ko-KR" sz="1600" dirty="0">
              <a:latin typeface="+mn-ea"/>
            </a:endParaRPr>
          </a:p>
          <a:p>
            <a:pPr algn="r"/>
            <a:r>
              <a:rPr lang="ko-KR" altLang="en-US" sz="1600" dirty="0">
                <a:latin typeface="+mn-ea"/>
              </a:rPr>
              <a:t>광고 노출 시 </a:t>
            </a:r>
            <a:r>
              <a:rPr lang="en-US" altLang="ko-KR" sz="1600" dirty="0">
                <a:latin typeface="+mn-ea"/>
              </a:rPr>
              <a:t>Advert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 err="1">
                <a:latin typeface="+mn-ea"/>
              </a:rPr>
              <a:t>ad_id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키로 연결된 </a:t>
            </a:r>
            <a:r>
              <a:rPr lang="en-US" altLang="ko-KR" sz="1600" dirty="0">
                <a:latin typeface="+mn-ea"/>
              </a:rPr>
              <a:t>Target DB </a:t>
            </a:r>
            <a:r>
              <a:rPr lang="ko-KR" altLang="en-US" sz="1600" dirty="0">
                <a:latin typeface="+mn-ea"/>
              </a:rPr>
              <a:t>축적</a:t>
            </a:r>
            <a:r>
              <a:rPr lang="en-US" altLang="ko-KR" sz="1600" dirty="0">
                <a:latin typeface="+mn-ea"/>
              </a:rPr>
              <a:t>, Target </a:t>
            </a:r>
            <a:r>
              <a:rPr lang="ko-KR" altLang="en-US" sz="1600" dirty="0">
                <a:latin typeface="+mn-ea"/>
              </a:rPr>
              <a:t>별 </a:t>
            </a:r>
            <a:r>
              <a:rPr lang="en-US" altLang="ko-KR" sz="1600" dirty="0">
                <a:latin typeface="+mn-ea"/>
              </a:rPr>
              <a:t>Face Array DB </a:t>
            </a:r>
            <a:r>
              <a:rPr lang="ko-KR" altLang="en-US" sz="1600" dirty="0">
                <a:latin typeface="+mn-ea"/>
              </a:rPr>
              <a:t>축적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419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JWT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이용한 로그인 서비스 문제 해결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234A3F-CC6B-487B-BADE-E0C2FDD108B1}"/>
              </a:ext>
            </a:extLst>
          </p:cNvPr>
          <p:cNvSpPr/>
          <p:nvPr/>
        </p:nvSpPr>
        <p:spPr>
          <a:xfrm>
            <a:off x="1393722" y="5104243"/>
            <a:ext cx="9403722" cy="1048598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A3D35-7EC1-424A-B14C-ACC108CE4BD7}"/>
              </a:ext>
            </a:extLst>
          </p:cNvPr>
          <p:cNvSpPr txBox="1"/>
          <p:nvPr/>
        </p:nvSpPr>
        <p:spPr>
          <a:xfrm>
            <a:off x="1488825" y="5166877"/>
            <a:ext cx="8937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다른 서버의 </a:t>
            </a:r>
            <a:r>
              <a:rPr lang="en-US" altLang="ko-KR" sz="1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Requests header</a:t>
            </a:r>
            <a:r>
              <a:rPr lang="ko-KR" altLang="en-US" sz="1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</a:t>
            </a:r>
            <a:r>
              <a:rPr lang="en-US" altLang="ko-KR" sz="1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Authorization</a:t>
            </a:r>
            <a:r>
              <a:rPr lang="ko-KR" altLang="en-US" sz="1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보내지 못해 </a:t>
            </a:r>
            <a:endParaRPr lang="en-US" altLang="ko-KR" sz="1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1300" dirty="0"/>
              <a:t>JWT</a:t>
            </a:r>
            <a:r>
              <a:rPr lang="ko-KR" altLang="en-US" sz="1300" dirty="0"/>
              <a:t>의 기능 중 권한</a:t>
            </a:r>
            <a:r>
              <a:rPr lang="en-US" altLang="ko-KR" sz="1300" dirty="0"/>
              <a:t>, </a:t>
            </a:r>
            <a:r>
              <a:rPr lang="ko-KR" altLang="en-US" sz="1300" dirty="0"/>
              <a:t>접속제한</a:t>
            </a:r>
            <a:r>
              <a:rPr lang="en-US" altLang="ko-KR" sz="1300" dirty="0"/>
              <a:t>, </a:t>
            </a:r>
            <a:r>
              <a:rPr lang="ko-KR" altLang="en-US" sz="1300" dirty="0"/>
              <a:t>접속한 사람의 </a:t>
            </a:r>
            <a:r>
              <a:rPr lang="en-US" altLang="ko-KR" sz="1300" dirty="0"/>
              <a:t>ID </a:t>
            </a:r>
            <a:r>
              <a:rPr lang="ko-KR" altLang="en-US" sz="1300" dirty="0"/>
              <a:t>추출 등의 기능들을 사용하지 못함</a:t>
            </a:r>
            <a:endParaRPr lang="en-US" altLang="ko-KR" sz="1300" dirty="0"/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서버에서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Access Token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Cookie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저장하여 다른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URL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값을 가져와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서버의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Requests header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값을 보내 해결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ABA84B-7C5A-449A-AA5A-FD99DBC51E8E}"/>
              </a:ext>
            </a:extLst>
          </p:cNvPr>
          <p:cNvSpPr/>
          <p:nvPr/>
        </p:nvSpPr>
        <p:spPr>
          <a:xfrm rot="5400000">
            <a:off x="4222957" y="-1527403"/>
            <a:ext cx="3752620" cy="9375912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C4A949-00FD-4DC1-979A-08126847244F}"/>
              </a:ext>
            </a:extLst>
          </p:cNvPr>
          <p:cNvSpPr/>
          <p:nvPr/>
        </p:nvSpPr>
        <p:spPr>
          <a:xfrm>
            <a:off x="1417962" y="1284242"/>
            <a:ext cx="908702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Issue_1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EEBD568-6DCF-4739-BB4B-A26366EA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63" y="1717942"/>
            <a:ext cx="4866688" cy="1298720"/>
          </a:xfrm>
          <a:prstGeom prst="rect">
            <a:avLst/>
          </a:prstGeom>
          <a:ln>
            <a:solidFill>
              <a:srgbClr val="D1CBCD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7424BB-FB5A-46A2-A87E-6C9C0F696304}"/>
              </a:ext>
            </a:extLst>
          </p:cNvPr>
          <p:cNvSpPr/>
          <p:nvPr/>
        </p:nvSpPr>
        <p:spPr>
          <a:xfrm>
            <a:off x="1534250" y="2442164"/>
            <a:ext cx="4242722" cy="216000"/>
          </a:xfrm>
          <a:prstGeom prst="rect">
            <a:avLst/>
          </a:prstGeom>
          <a:solidFill>
            <a:srgbClr val="FBD5E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C6B764-9612-4752-8E6B-A1F2B3A94D42}"/>
              </a:ext>
            </a:extLst>
          </p:cNvPr>
          <p:cNvGrpSpPr/>
          <p:nvPr/>
        </p:nvGrpSpPr>
        <p:grpSpPr>
          <a:xfrm>
            <a:off x="4785569" y="2767274"/>
            <a:ext cx="5876968" cy="2185153"/>
            <a:chOff x="4583597" y="2767274"/>
            <a:chExt cx="5876968" cy="218515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870DADA-46F7-4C89-9085-01342C46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3597" y="2767274"/>
              <a:ext cx="5876968" cy="2185153"/>
            </a:xfrm>
            <a:prstGeom prst="rect">
              <a:avLst/>
            </a:prstGeom>
            <a:ln>
              <a:solidFill>
                <a:srgbClr val="D1CBCD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371568-D49B-493B-8D62-54B61C33AC69}"/>
                </a:ext>
              </a:extLst>
            </p:cNvPr>
            <p:cNvSpPr/>
            <p:nvPr/>
          </p:nvSpPr>
          <p:spPr>
            <a:xfrm>
              <a:off x="4588123" y="3095290"/>
              <a:ext cx="5872442" cy="209647"/>
            </a:xfrm>
            <a:prstGeom prst="rect">
              <a:avLst/>
            </a:prstGeom>
            <a:solidFill>
              <a:srgbClr val="FBD5E8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EDCF485-AEDC-484F-BF2C-34A24D92D7F2}"/>
                </a:ext>
              </a:extLst>
            </p:cNvPr>
            <p:cNvSpPr/>
            <p:nvPr/>
          </p:nvSpPr>
          <p:spPr>
            <a:xfrm>
              <a:off x="4587826" y="4739196"/>
              <a:ext cx="4012946" cy="209647"/>
            </a:xfrm>
            <a:prstGeom prst="rect">
              <a:avLst/>
            </a:prstGeom>
            <a:solidFill>
              <a:srgbClr val="FBD5E8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ECA936F-14DA-4025-8B53-BCD30B651087}"/>
                </a:ext>
              </a:extLst>
            </p:cNvPr>
            <p:cNvSpPr/>
            <p:nvPr/>
          </p:nvSpPr>
          <p:spPr>
            <a:xfrm>
              <a:off x="4587434" y="2769643"/>
              <a:ext cx="4485480" cy="209647"/>
            </a:xfrm>
            <a:prstGeom prst="rect">
              <a:avLst/>
            </a:prstGeom>
            <a:solidFill>
              <a:srgbClr val="FBD5E8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1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9A29B9-1B4D-4420-852C-2048DD872E39}"/>
              </a:ext>
            </a:extLst>
          </p:cNvPr>
          <p:cNvSpPr/>
          <p:nvPr/>
        </p:nvSpPr>
        <p:spPr>
          <a:xfrm>
            <a:off x="6366671" y="5130127"/>
            <a:ext cx="4799932" cy="1048598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7AD59F-820B-4BBA-B5C9-4096B16F167C}"/>
              </a:ext>
            </a:extLst>
          </p:cNvPr>
          <p:cNvSpPr/>
          <p:nvPr/>
        </p:nvSpPr>
        <p:spPr>
          <a:xfrm>
            <a:off x="1063662" y="5130127"/>
            <a:ext cx="4799932" cy="1048598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9BD9E3-C650-486C-8B7E-1AA8215D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인식 이미지 선별 및 광고 송출 시스템 문제 해결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DA80C0-C2BB-4BAE-83EC-5D56A61353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1" y="1725734"/>
            <a:ext cx="4138143" cy="161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F03187-2299-4E5F-B6BA-64756CBFEE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47" y="2825869"/>
            <a:ext cx="3757364" cy="213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9642A1-6FC0-409E-8ABA-FC6BE1639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5"/>
          <a:stretch/>
        </p:blipFill>
        <p:spPr>
          <a:xfrm>
            <a:off x="6763407" y="2083511"/>
            <a:ext cx="4010306" cy="2509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3EB091-0B3F-4507-9BCE-4636E8A5E51D}"/>
              </a:ext>
            </a:extLst>
          </p:cNvPr>
          <p:cNvSpPr txBox="1"/>
          <p:nvPr/>
        </p:nvSpPr>
        <p:spPr>
          <a:xfrm>
            <a:off x="1394556" y="5192910"/>
            <a:ext cx="41381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카메라를 통해 얼굴 인식 후 검출된 얼굴을 </a:t>
            </a:r>
            <a:endParaRPr lang="en-US" altLang="ko-KR" sz="1300" dirty="0"/>
          </a:p>
          <a:p>
            <a:pPr algn="ctr"/>
            <a:r>
              <a:rPr lang="en-US" altLang="ko-KR" sz="1300" dirty="0"/>
              <a:t>Cropping</a:t>
            </a:r>
            <a:r>
              <a:rPr lang="ko-KR" altLang="en-US" sz="1300" dirty="0"/>
              <a:t>하여 서버에 전송하려 했으나</a:t>
            </a:r>
            <a:r>
              <a:rPr lang="en-US" altLang="ko-KR" sz="1300" dirty="0"/>
              <a:t> </a:t>
            </a:r>
          </a:p>
          <a:p>
            <a:pPr algn="ctr"/>
            <a:r>
              <a:rPr lang="en-US" altLang="ko-KR" sz="1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Raspberry Pi</a:t>
            </a:r>
            <a:r>
              <a:rPr lang="ko-KR" altLang="en-US" sz="1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과부하</a:t>
            </a:r>
            <a:r>
              <a:rPr lang="ko-KR" altLang="en-US" sz="1300" dirty="0">
                <a:latin typeface="+mn-ea"/>
              </a:rPr>
              <a:t>로 인하여 </a:t>
            </a:r>
            <a:endParaRPr lang="en-US" altLang="ko-KR" sz="1300" dirty="0">
              <a:latin typeface="+mn-ea"/>
            </a:endParaRPr>
          </a:p>
          <a:p>
            <a:pPr algn="ctr"/>
            <a:r>
              <a:rPr lang="en-US" altLang="ko-KR" sz="1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AWS EC2</a:t>
            </a:r>
            <a:r>
              <a:rPr lang="ko-KR" altLang="en-US" sz="1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처리</a:t>
            </a:r>
            <a:r>
              <a:rPr lang="ko-KR" altLang="en-US" sz="1300" dirty="0">
                <a:latin typeface="+mn-ea"/>
              </a:rPr>
              <a:t>하는 것으로 변경</a:t>
            </a:r>
            <a:endParaRPr lang="en-US" altLang="ko-KR" sz="1300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AD2D9A-0382-4B9A-A541-50C19B98BD2F}"/>
              </a:ext>
            </a:extLst>
          </p:cNvPr>
          <p:cNvSpPr/>
          <p:nvPr/>
        </p:nvSpPr>
        <p:spPr>
          <a:xfrm rot="5400000">
            <a:off x="1587318" y="739610"/>
            <a:ext cx="3752620" cy="4811325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69C69B-47CA-40D4-A0C8-2E25D5C444D6}"/>
              </a:ext>
            </a:extLst>
          </p:cNvPr>
          <p:cNvSpPr/>
          <p:nvPr/>
        </p:nvSpPr>
        <p:spPr>
          <a:xfrm>
            <a:off x="1057965" y="1268961"/>
            <a:ext cx="908702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Issue_1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7F6863-031B-42B6-8A4C-06394875BCBE}"/>
              </a:ext>
            </a:extLst>
          </p:cNvPr>
          <p:cNvSpPr/>
          <p:nvPr/>
        </p:nvSpPr>
        <p:spPr>
          <a:xfrm rot="5400000">
            <a:off x="6892248" y="739610"/>
            <a:ext cx="3752621" cy="4811325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15C1D-2CC3-4124-A8F7-A8C8ECBEF5E9}"/>
              </a:ext>
            </a:extLst>
          </p:cNvPr>
          <p:cNvSpPr/>
          <p:nvPr/>
        </p:nvSpPr>
        <p:spPr>
          <a:xfrm>
            <a:off x="6362899" y="1268961"/>
            <a:ext cx="908702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Issue_2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E6403-018F-4DC6-91FE-2AF1DAE071BA}"/>
              </a:ext>
            </a:extLst>
          </p:cNvPr>
          <p:cNvSpPr txBox="1"/>
          <p:nvPr/>
        </p:nvSpPr>
        <p:spPr>
          <a:xfrm>
            <a:off x="6763407" y="5308178"/>
            <a:ext cx="401030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효율적인 기기 및 데이터 관리를 위해</a:t>
            </a:r>
            <a:endParaRPr lang="en-US" altLang="ko-KR" sz="1300" dirty="0"/>
          </a:p>
          <a:p>
            <a:pPr algn="ctr"/>
            <a:r>
              <a:rPr lang="ko-KR" altLang="en-US" sz="1300" dirty="0"/>
              <a:t> </a:t>
            </a:r>
            <a:r>
              <a:rPr lang="ko-KR" altLang="en-US" sz="1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기기의 위치 송출 기능 요청</a:t>
            </a:r>
            <a:endParaRPr lang="en-US" altLang="ko-KR" sz="1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300" dirty="0"/>
              <a:t>각 기기 번호와 설치 위치를 </a:t>
            </a:r>
            <a:r>
              <a:rPr lang="en-US" altLang="ko-KR" sz="1300" dirty="0"/>
              <a:t>AWS EC2</a:t>
            </a:r>
            <a:r>
              <a:rPr lang="ko-KR" altLang="en-US" sz="1300" dirty="0"/>
              <a:t>에 전송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304563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4606" y="3061493"/>
            <a:ext cx="9602788" cy="73501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 설계 및 구축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1A2952-C482-4311-AB5F-074EF6621816}"/>
              </a:ext>
            </a:extLst>
          </p:cNvPr>
          <p:cNvCxnSpPr>
            <a:cxnSpLocks/>
          </p:cNvCxnSpPr>
          <p:nvPr/>
        </p:nvCxnSpPr>
        <p:spPr>
          <a:xfrm>
            <a:off x="2889504" y="2101800"/>
            <a:ext cx="6412992" cy="0"/>
          </a:xfrm>
          <a:prstGeom prst="line">
            <a:avLst/>
          </a:prstGeom>
          <a:noFill/>
          <a:ln w="127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FDDD5E-5A6D-49D7-BF62-CD84F1998F0E}"/>
              </a:ext>
            </a:extLst>
          </p:cNvPr>
          <p:cNvCxnSpPr>
            <a:cxnSpLocks/>
          </p:cNvCxnSpPr>
          <p:nvPr/>
        </p:nvCxnSpPr>
        <p:spPr>
          <a:xfrm>
            <a:off x="2889504" y="4875418"/>
            <a:ext cx="6412992" cy="0"/>
          </a:xfrm>
          <a:prstGeom prst="line">
            <a:avLst/>
          </a:prstGeom>
          <a:noFill/>
          <a:ln w="127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2924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013058-4209-40BA-ADF7-28110BB691DA}"/>
              </a:ext>
            </a:extLst>
          </p:cNvPr>
          <p:cNvSpPr/>
          <p:nvPr/>
        </p:nvSpPr>
        <p:spPr>
          <a:xfrm rot="5400000">
            <a:off x="6260538" y="1189918"/>
            <a:ext cx="854132" cy="9456509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751194-1949-449F-B1B7-E4B534D8D743}"/>
              </a:ext>
            </a:extLst>
          </p:cNvPr>
          <p:cNvSpPr/>
          <p:nvPr/>
        </p:nvSpPr>
        <p:spPr>
          <a:xfrm rot="5400000">
            <a:off x="7748190" y="1439932"/>
            <a:ext cx="1811231" cy="5524107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971CDC-D92C-4D61-87D3-903609FAFF10}"/>
              </a:ext>
            </a:extLst>
          </p:cNvPr>
          <p:cNvSpPr/>
          <p:nvPr/>
        </p:nvSpPr>
        <p:spPr>
          <a:xfrm rot="5400000">
            <a:off x="7748191" y="-585996"/>
            <a:ext cx="1811230" cy="5524107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F4A7AA-4D9F-4454-88E2-DF898892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image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1FBB0-6CBD-4C43-BBC9-F7996E55D418}"/>
              </a:ext>
            </a:extLst>
          </p:cNvPr>
          <p:cNvSpPr txBox="1"/>
          <p:nvPr/>
        </p:nvSpPr>
        <p:spPr>
          <a:xfrm>
            <a:off x="2609501" y="5595007"/>
            <a:ext cx="880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Open CV </a:t>
            </a:r>
            <a:r>
              <a:rPr lang="ko-KR" altLang="en-US" dirty="0">
                <a:latin typeface="+mn-ea"/>
              </a:rPr>
              <a:t>선정 기준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첫 번째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&lt;Detection Accuracy&gt;</a:t>
            </a:r>
          </a:p>
          <a:p>
            <a:pPr algn="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얼굴 검출율</a:t>
            </a:r>
            <a:r>
              <a:rPr lang="ko-KR" altLang="en-US" dirty="0">
                <a:latin typeface="+mn-ea"/>
              </a:rPr>
              <a:t>과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측면 얼굴 검출 정확도</a:t>
            </a:r>
            <a:r>
              <a:rPr lang="ko-KR" altLang="en-US" dirty="0">
                <a:latin typeface="+mn-ea"/>
              </a:rPr>
              <a:t>를 고려하여 </a:t>
            </a:r>
            <a:r>
              <a:rPr lang="en-US" altLang="ko-KR" dirty="0">
                <a:latin typeface="+mn-ea"/>
              </a:rPr>
              <a:t>MTCNN </a:t>
            </a:r>
            <a:r>
              <a:rPr lang="ko-KR" altLang="en-US" dirty="0">
                <a:latin typeface="+mn-ea"/>
              </a:rPr>
              <a:t>선정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BEFF84F-E5C4-41F0-938A-482C80956CA0}"/>
              </a:ext>
            </a:extLst>
          </p:cNvPr>
          <p:cNvGrpSpPr/>
          <p:nvPr/>
        </p:nvGrpSpPr>
        <p:grpSpPr>
          <a:xfrm>
            <a:off x="6205859" y="1409478"/>
            <a:ext cx="4895895" cy="1533159"/>
            <a:chOff x="5564830" y="2114763"/>
            <a:chExt cx="4895895" cy="153315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A5B65C8-552B-41A1-B17C-9284B936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9307" y="2114763"/>
              <a:ext cx="3026942" cy="9226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3A22D91-4A8C-4F1C-95C8-16FD5AB21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4830" y="2905517"/>
              <a:ext cx="4895895" cy="742405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355E9C5-88BE-40B9-B82C-D5A5056DBCB9}"/>
              </a:ext>
            </a:extLst>
          </p:cNvPr>
          <p:cNvGrpSpPr/>
          <p:nvPr/>
        </p:nvGrpSpPr>
        <p:grpSpPr>
          <a:xfrm>
            <a:off x="6122235" y="3462013"/>
            <a:ext cx="5063142" cy="1479945"/>
            <a:chOff x="5941596" y="4000231"/>
            <a:chExt cx="5063142" cy="1479945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D9693764-58D2-4ACE-A4CB-608E3D494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596" y="4754798"/>
              <a:ext cx="5063142" cy="725378"/>
            </a:xfrm>
            <a:prstGeom prst="rect">
              <a:avLst/>
            </a:prstGeom>
          </p:spPr>
        </p:pic>
        <p:pic>
          <p:nvPicPr>
            <p:cNvPr id="15" name="그림 14" descr="텍스트, 텔레비전, 모니터, 화면이(가) 표시된 사진&#10;&#10;자동 생성된 설명">
              <a:extLst>
                <a:ext uri="{FF2B5EF4-FFF2-40B4-BE49-F238E27FC236}">
                  <a16:creationId xmlns:a16="http://schemas.microsoft.com/office/drawing/2014/main" id="{B9C2B9BE-DC5E-4175-8B99-41DED4204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9696" y="4000231"/>
              <a:ext cx="3026942" cy="754567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491D96F-805B-46A7-9B75-ED85440B0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31" y="1617772"/>
            <a:ext cx="3219962" cy="18112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A9C1E1-317C-4207-B5DF-3DFF72088F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0209" y="2968664"/>
            <a:ext cx="3210536" cy="1805925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5E112D6-2559-4560-98E0-27A0898E1BC7}"/>
              </a:ext>
            </a:extLst>
          </p:cNvPr>
          <p:cNvSpPr/>
          <p:nvPr/>
        </p:nvSpPr>
        <p:spPr>
          <a:xfrm>
            <a:off x="5062525" y="2968664"/>
            <a:ext cx="631596" cy="408173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BB36DF-07E7-483D-9365-0224D478E754}"/>
              </a:ext>
            </a:extLst>
          </p:cNvPr>
          <p:cNvSpPr/>
          <p:nvPr/>
        </p:nvSpPr>
        <p:spPr>
          <a:xfrm>
            <a:off x="5880625" y="1268960"/>
            <a:ext cx="908702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MTCNN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E8F17C-EACD-448D-A5A2-81FCB4366569}"/>
              </a:ext>
            </a:extLst>
          </p:cNvPr>
          <p:cNvSpPr/>
          <p:nvPr/>
        </p:nvSpPr>
        <p:spPr>
          <a:xfrm>
            <a:off x="5880625" y="3296369"/>
            <a:ext cx="908702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Haar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cascade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32B3F6-C695-4BC1-BB8C-8924C28D9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774" y="933708"/>
            <a:ext cx="935428" cy="9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5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F4A7AA-4D9F-4454-88E2-DF898892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image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FC07E9-9EA4-43B6-AAB3-EB1C0294E925}"/>
              </a:ext>
            </a:extLst>
          </p:cNvPr>
          <p:cNvSpPr/>
          <p:nvPr/>
        </p:nvSpPr>
        <p:spPr>
          <a:xfrm rot="5400000">
            <a:off x="6260538" y="1189918"/>
            <a:ext cx="854132" cy="9456509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4FF695-04E2-4F7F-B083-B3F9BF612CA6}"/>
              </a:ext>
            </a:extLst>
          </p:cNvPr>
          <p:cNvSpPr txBox="1"/>
          <p:nvPr/>
        </p:nvSpPr>
        <p:spPr>
          <a:xfrm>
            <a:off x="2609501" y="5595007"/>
            <a:ext cx="880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+mn-ea"/>
              </a:rPr>
              <a:t>Open CV </a:t>
            </a:r>
            <a:r>
              <a:rPr lang="ko-KR" altLang="en-US" dirty="0">
                <a:latin typeface="+mn-ea"/>
              </a:rPr>
              <a:t>선정 기준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두 번째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Inference Time &gt;</a:t>
            </a:r>
          </a:p>
          <a:p>
            <a:pPr algn="r"/>
            <a:r>
              <a:rPr lang="en-US" altLang="ko-KR" dirty="0">
                <a:latin typeface="+mn-ea"/>
              </a:rPr>
              <a:t>MTCNN </a:t>
            </a:r>
            <a:r>
              <a:rPr lang="ko-KR" altLang="en-US" dirty="0">
                <a:latin typeface="+mn-ea"/>
              </a:rPr>
              <a:t>내의 버그 수정 및 시간 단축을 위해 자체 코드 개발 </a:t>
            </a:r>
            <a:endParaRPr lang="en-US" altLang="ko-KR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C5D875-0C04-4DFF-ADCF-68B210F40237}"/>
              </a:ext>
            </a:extLst>
          </p:cNvPr>
          <p:cNvSpPr/>
          <p:nvPr/>
        </p:nvSpPr>
        <p:spPr>
          <a:xfrm rot="5400000">
            <a:off x="6587463" y="1256157"/>
            <a:ext cx="4114885" cy="4140497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EA157F-4902-466E-B59A-8531770012DD}"/>
              </a:ext>
            </a:extLst>
          </p:cNvPr>
          <p:cNvSpPr/>
          <p:nvPr/>
        </p:nvSpPr>
        <p:spPr>
          <a:xfrm>
            <a:off x="6563532" y="1268961"/>
            <a:ext cx="908702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Ver.2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97EF06-4B60-4F8C-B1F7-B2F052E330DF}"/>
              </a:ext>
            </a:extLst>
          </p:cNvPr>
          <p:cNvSpPr/>
          <p:nvPr/>
        </p:nvSpPr>
        <p:spPr>
          <a:xfrm rot="5400000">
            <a:off x="1381858" y="1256156"/>
            <a:ext cx="4114884" cy="4140497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0D3091-D1AF-4891-8B38-52EDFFD82D0E}"/>
              </a:ext>
            </a:extLst>
          </p:cNvPr>
          <p:cNvSpPr/>
          <p:nvPr/>
        </p:nvSpPr>
        <p:spPr>
          <a:xfrm>
            <a:off x="1357926" y="1268961"/>
            <a:ext cx="908702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Ver.1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B478DA-02AB-4272-A0A1-5876E34206FC}"/>
              </a:ext>
            </a:extLst>
          </p:cNvPr>
          <p:cNvSpPr txBox="1"/>
          <p:nvPr/>
        </p:nvSpPr>
        <p:spPr>
          <a:xfrm>
            <a:off x="4088053" y="4916326"/>
            <a:ext cx="14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latin typeface="+mn-ea"/>
              </a:rPr>
              <a:t>1.34 Sec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5DAD7A-6121-42E9-826C-B761BEB7B1F9}"/>
              </a:ext>
            </a:extLst>
          </p:cNvPr>
          <p:cNvSpPr txBox="1"/>
          <p:nvPr/>
        </p:nvSpPr>
        <p:spPr>
          <a:xfrm>
            <a:off x="9265843" y="4916326"/>
            <a:ext cx="144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latin typeface="+mn-ea"/>
              </a:rPr>
              <a:t>1.38 Sec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C2241A1-3959-4927-AEA3-8D584DE8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08" y="955660"/>
            <a:ext cx="935428" cy="935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A68FE1-AF4D-4803-BABA-CDC1CD4CD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998" y="1809595"/>
            <a:ext cx="3779814" cy="19712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770183-A659-467B-BB33-4E509AA7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719" y="1809595"/>
            <a:ext cx="3789163" cy="277654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F239B5-AFA5-4E59-9F22-558F698593D5}"/>
              </a:ext>
            </a:extLst>
          </p:cNvPr>
          <p:cNvSpPr/>
          <p:nvPr/>
        </p:nvSpPr>
        <p:spPr>
          <a:xfrm>
            <a:off x="7240763" y="2996495"/>
            <a:ext cx="1725943" cy="175270"/>
          </a:xfrm>
          <a:prstGeom prst="rect">
            <a:avLst/>
          </a:prstGeom>
          <a:solidFill>
            <a:srgbClr val="FBD5E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A8FDCB-84F2-4532-B0CD-D4DB34C93534}"/>
              </a:ext>
            </a:extLst>
          </p:cNvPr>
          <p:cNvSpPr/>
          <p:nvPr/>
        </p:nvSpPr>
        <p:spPr>
          <a:xfrm>
            <a:off x="2039389" y="3029787"/>
            <a:ext cx="2194921" cy="798427"/>
          </a:xfrm>
          <a:prstGeom prst="rect">
            <a:avLst/>
          </a:prstGeom>
          <a:solidFill>
            <a:srgbClr val="FBD5E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501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42DAB244-8B41-49EA-8776-D3754E0075F4}"/>
              </a:ext>
            </a:extLst>
          </p:cNvPr>
          <p:cNvSpPr/>
          <p:nvPr/>
        </p:nvSpPr>
        <p:spPr>
          <a:xfrm>
            <a:off x="6095999" y="0"/>
            <a:ext cx="6096001" cy="6858000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2285FCA-FEDA-413F-8613-C24665CC0DB6}"/>
              </a:ext>
            </a:extLst>
          </p:cNvPr>
          <p:cNvSpPr txBox="1">
            <a:spLocks/>
          </p:cNvSpPr>
          <p:nvPr/>
        </p:nvSpPr>
        <p:spPr>
          <a:xfrm>
            <a:off x="6487552" y="752548"/>
            <a:ext cx="1412110" cy="73588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BF1F672-4157-4DA5-8E2C-7C93E719B010}"/>
              </a:ext>
            </a:extLst>
          </p:cNvPr>
          <p:cNvSpPr txBox="1">
            <a:spLocks/>
          </p:cNvSpPr>
          <p:nvPr/>
        </p:nvSpPr>
        <p:spPr>
          <a:xfrm>
            <a:off x="6487551" y="1780067"/>
            <a:ext cx="4079895" cy="42580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배경 및 목적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1E2B5B1-DC4C-4905-BCB8-2B0394603279}"/>
              </a:ext>
            </a:extLst>
          </p:cNvPr>
          <p:cNvSpPr txBox="1">
            <a:spLocks/>
          </p:cNvSpPr>
          <p:nvPr/>
        </p:nvSpPr>
        <p:spPr>
          <a:xfrm>
            <a:off x="6487551" y="2440308"/>
            <a:ext cx="4079895" cy="42580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 구성 및 역할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EE3A94C-DD86-4C84-873C-4635292A2D6C}"/>
              </a:ext>
            </a:extLst>
          </p:cNvPr>
          <p:cNvSpPr txBox="1">
            <a:spLocks/>
          </p:cNvSpPr>
          <p:nvPr/>
        </p:nvSpPr>
        <p:spPr>
          <a:xfrm>
            <a:off x="6487551" y="3100549"/>
            <a:ext cx="4079895" cy="42580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 설계 및 구축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288F564-E153-4668-A73F-CAC5588C2CE8}"/>
              </a:ext>
            </a:extLst>
          </p:cNvPr>
          <p:cNvSpPr txBox="1">
            <a:spLocks/>
          </p:cNvSpPr>
          <p:nvPr/>
        </p:nvSpPr>
        <p:spPr>
          <a:xfrm>
            <a:off x="6487551" y="5081274"/>
            <a:ext cx="4079895" cy="42580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수행 결과 시연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9EDDA96-0AD1-4CD5-A2C5-06511195B47A}"/>
              </a:ext>
            </a:extLst>
          </p:cNvPr>
          <p:cNvSpPr txBox="1">
            <a:spLocks/>
          </p:cNvSpPr>
          <p:nvPr/>
        </p:nvSpPr>
        <p:spPr>
          <a:xfrm>
            <a:off x="6487551" y="5741516"/>
            <a:ext cx="4079895" cy="42580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 Self Evaluation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0B48211-E356-4388-BBAC-60DAD4111944}"/>
              </a:ext>
            </a:extLst>
          </p:cNvPr>
          <p:cNvSpPr txBox="1">
            <a:spLocks/>
          </p:cNvSpPr>
          <p:nvPr/>
        </p:nvSpPr>
        <p:spPr>
          <a:xfrm>
            <a:off x="6487551" y="3760790"/>
            <a:ext cx="4079895" cy="42580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모델링 설계 및 구축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D7F457B-94BB-4484-950C-7CBC25DFCA2A}"/>
              </a:ext>
            </a:extLst>
          </p:cNvPr>
          <p:cNvSpPr txBox="1">
            <a:spLocks/>
          </p:cNvSpPr>
          <p:nvPr/>
        </p:nvSpPr>
        <p:spPr>
          <a:xfrm>
            <a:off x="6487551" y="4421032"/>
            <a:ext cx="4079895" cy="42580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 활용 및 시각화</a:t>
            </a:r>
          </a:p>
        </p:txBody>
      </p:sp>
    </p:spTree>
    <p:extLst>
      <p:ext uri="{BB962C8B-B14F-4D97-AF65-F5344CB8AC3E}">
        <p14:creationId xmlns:p14="http://schemas.microsoft.com/office/powerpoint/2010/main" val="3284097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BD9E3-C650-486C-8B7E-1AA8215D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데이터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Class </a:t>
            </a:r>
            <a:r>
              <a:rPr lang="ko-KR" altLang="en-US" dirty="0"/>
              <a:t>선정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BF7D2-9171-45E8-9DFD-00E0444C2E8A}"/>
              </a:ext>
            </a:extLst>
          </p:cNvPr>
          <p:cNvSpPr/>
          <p:nvPr/>
        </p:nvSpPr>
        <p:spPr>
          <a:xfrm>
            <a:off x="6366671" y="5130127"/>
            <a:ext cx="4799932" cy="1048598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9DD041-BC2B-4D19-ADEF-340BA2B30A45}"/>
              </a:ext>
            </a:extLst>
          </p:cNvPr>
          <p:cNvSpPr/>
          <p:nvPr/>
        </p:nvSpPr>
        <p:spPr>
          <a:xfrm>
            <a:off x="1063662" y="5130127"/>
            <a:ext cx="4799932" cy="1048598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33F21E-4BDF-4AC7-B2DE-4C267854BE80}"/>
              </a:ext>
            </a:extLst>
          </p:cNvPr>
          <p:cNvSpPr txBox="1"/>
          <p:nvPr/>
        </p:nvSpPr>
        <p:spPr>
          <a:xfrm>
            <a:off x="1187649" y="5285094"/>
            <a:ext cx="4551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Gender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약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24,000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UTK Face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Training(60%) Validation(20%) Test(20%)</a:t>
            </a: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Stratify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옵션 사용하여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균일하게 분배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5AA8B0-2D41-4180-94D9-C9B4C0D42ABE}"/>
              </a:ext>
            </a:extLst>
          </p:cNvPr>
          <p:cNvSpPr/>
          <p:nvPr/>
        </p:nvSpPr>
        <p:spPr>
          <a:xfrm rot="5400000">
            <a:off x="1587318" y="739610"/>
            <a:ext cx="3752620" cy="4811325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88A6DB-F232-4795-9725-372AD67C62C7}"/>
              </a:ext>
            </a:extLst>
          </p:cNvPr>
          <p:cNvSpPr/>
          <p:nvPr/>
        </p:nvSpPr>
        <p:spPr>
          <a:xfrm>
            <a:off x="1057964" y="1268961"/>
            <a:ext cx="1402311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데이터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B2FC7E-5BCB-4634-A0E1-260EF528599C}"/>
              </a:ext>
            </a:extLst>
          </p:cNvPr>
          <p:cNvSpPr/>
          <p:nvPr/>
        </p:nvSpPr>
        <p:spPr>
          <a:xfrm rot="5400000">
            <a:off x="6892248" y="739610"/>
            <a:ext cx="3752621" cy="4811325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47CDBB-6D97-4699-A80D-35EDCA2E23ED}"/>
              </a:ext>
            </a:extLst>
          </p:cNvPr>
          <p:cNvSpPr/>
          <p:nvPr/>
        </p:nvSpPr>
        <p:spPr>
          <a:xfrm>
            <a:off x="6362899" y="1268961"/>
            <a:ext cx="1402310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8AF179-13C8-4605-8718-4F91B7774B7F}"/>
              </a:ext>
            </a:extLst>
          </p:cNvPr>
          <p:cNvSpPr txBox="1"/>
          <p:nvPr/>
        </p:nvSpPr>
        <p:spPr>
          <a:xfrm>
            <a:off x="6562892" y="5296009"/>
            <a:ext cx="4411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Class</a:t>
            </a:r>
            <a:r>
              <a:rPr lang="ko-KR" altLang="en-US" sz="1400" dirty="0"/>
              <a:t>가 세분화 될수록 </a:t>
            </a:r>
            <a:r>
              <a:rPr lang="en-US" altLang="ko-KR" sz="1400" dirty="0"/>
              <a:t>Class </a:t>
            </a:r>
            <a:r>
              <a:rPr lang="ko-KR" altLang="en-US" sz="1400" dirty="0"/>
              <a:t>간</a:t>
            </a:r>
            <a:r>
              <a:rPr lang="en-US" altLang="ko-KR" sz="1400" dirty="0"/>
              <a:t> </a:t>
            </a:r>
            <a:r>
              <a:rPr lang="ko-KR" altLang="en-US" sz="1400" dirty="0"/>
              <a:t>경계에서 </a:t>
            </a:r>
            <a:r>
              <a:rPr lang="ko-KR" altLang="en-US" sz="1400" dirty="0" err="1"/>
              <a:t>오분류율이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ctr"/>
            <a:r>
              <a:rPr lang="ko-KR" altLang="en-US" sz="1400" dirty="0"/>
              <a:t>상승하여 모델 </a:t>
            </a:r>
            <a:r>
              <a:rPr lang="en-US" altLang="ko-KR" sz="1400" dirty="0"/>
              <a:t>Accuracy</a:t>
            </a:r>
            <a:r>
              <a:rPr lang="ko-KR" altLang="en-US" sz="1400" dirty="0"/>
              <a:t>에 악영향</a:t>
            </a:r>
            <a:endParaRPr lang="en-US" altLang="ko-KR" sz="1400" dirty="0"/>
          </a:p>
          <a:p>
            <a:pPr algn="ctr"/>
            <a:r>
              <a:rPr lang="ko-KR" altLang="en-US" sz="1400" dirty="0"/>
              <a:t>마케팅 관점에서 세대별 성향이 뚜렷한 </a:t>
            </a:r>
            <a:r>
              <a:rPr lang="en-US" altLang="ko-KR" sz="1400" dirty="0"/>
              <a:t>X, Y, Z</a:t>
            </a:r>
            <a:r>
              <a:rPr lang="ko-KR" altLang="en-US" sz="1400" dirty="0"/>
              <a:t>세대로 구분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233003A-0EF5-4A84-94B4-249477BB7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94" y="1703763"/>
            <a:ext cx="3462432" cy="20459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6AAF62D-CBA0-4FFF-B171-0D8907747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54" y="3886666"/>
            <a:ext cx="2174584" cy="9979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23B3922-0D48-4DA8-9E06-6BCAD12B5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6"/>
          <a:stretch/>
        </p:blipFill>
        <p:spPr>
          <a:xfrm>
            <a:off x="4187550" y="3817891"/>
            <a:ext cx="1190773" cy="1135527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1524C5D-BF74-4EF5-9E4E-3655A50B8EA8}"/>
              </a:ext>
            </a:extLst>
          </p:cNvPr>
          <p:cNvSpPr/>
          <p:nvPr/>
        </p:nvSpPr>
        <p:spPr>
          <a:xfrm>
            <a:off x="3704714" y="4290448"/>
            <a:ext cx="356519" cy="190415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1186467-67A9-42BF-90D4-A8141A3183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23"/>
          <a:stretch/>
        </p:blipFill>
        <p:spPr>
          <a:xfrm>
            <a:off x="8918430" y="2179969"/>
            <a:ext cx="267800" cy="54456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24263C0-E187-465C-B524-3288D10DD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522" y="3856123"/>
            <a:ext cx="544565" cy="54456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A9CF908-B720-4814-B7C3-1250DF024A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67"/>
          <a:stretch/>
        </p:blipFill>
        <p:spPr>
          <a:xfrm>
            <a:off x="7855122" y="2179969"/>
            <a:ext cx="263205" cy="54456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1EDA1A2-465A-4CB0-81A3-A2AC542748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9" r="20301"/>
          <a:stretch/>
        </p:blipFill>
        <p:spPr>
          <a:xfrm>
            <a:off x="6709409" y="2204722"/>
            <a:ext cx="297181" cy="49505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4F6B4FD-4F54-4425-81D2-86E10E9088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r="18238"/>
          <a:stretch/>
        </p:blipFill>
        <p:spPr>
          <a:xfrm>
            <a:off x="7272741" y="2204722"/>
            <a:ext cx="316230" cy="49505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F543904-E579-4F5A-AC85-AF33E2FC0A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3"/>
          <a:stretch/>
        </p:blipFill>
        <p:spPr>
          <a:xfrm>
            <a:off x="9452381" y="2179969"/>
            <a:ext cx="267800" cy="54456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3DA7C3E-DABE-4739-B604-D00385D30B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3"/>
          <a:stretch/>
        </p:blipFill>
        <p:spPr>
          <a:xfrm>
            <a:off x="8384478" y="2179969"/>
            <a:ext cx="267801" cy="54456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EDDAD1A-2F8B-4716-A2F6-53905254FA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9986332" y="2179969"/>
            <a:ext cx="272283" cy="54456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CE6F1F3-9D30-46BB-AF81-3727A293C1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524766" y="2179969"/>
            <a:ext cx="272282" cy="544565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B96925D6-3327-4F30-89CB-B4F0AE1EC21B}"/>
              </a:ext>
            </a:extLst>
          </p:cNvPr>
          <p:cNvGrpSpPr/>
          <p:nvPr/>
        </p:nvGrpSpPr>
        <p:grpSpPr>
          <a:xfrm>
            <a:off x="6639103" y="3880876"/>
            <a:ext cx="742589" cy="495059"/>
            <a:chOff x="6639103" y="3749728"/>
            <a:chExt cx="742589" cy="49505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2752C4F-97AD-4BD6-A196-28087DBCA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103" y="3749728"/>
              <a:ext cx="495059" cy="495059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929ED1B-4D00-47FC-94FA-AFD5D427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633" y="3749728"/>
              <a:ext cx="495059" cy="495059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36E1FF2E-618E-4597-9152-3F9977157F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23"/>
          <a:stretch/>
        </p:blipFill>
        <p:spPr>
          <a:xfrm>
            <a:off x="8999433" y="3856123"/>
            <a:ext cx="267800" cy="5445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0DB448B-586B-4E18-B220-9C86B4343D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67"/>
          <a:stretch/>
        </p:blipFill>
        <p:spPr>
          <a:xfrm>
            <a:off x="7743937" y="3856123"/>
            <a:ext cx="263205" cy="54456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3A9364C-A908-4188-9133-000BAAF8E3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3"/>
          <a:stretch/>
        </p:blipFill>
        <p:spPr>
          <a:xfrm>
            <a:off x="9629478" y="3856123"/>
            <a:ext cx="267800" cy="54456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D78B6C4C-A3A5-430B-B64A-5E7EBBA2CB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3"/>
          <a:stretch/>
        </p:blipFill>
        <p:spPr>
          <a:xfrm>
            <a:off x="8369387" y="3856123"/>
            <a:ext cx="267801" cy="544565"/>
          </a:xfrm>
          <a:prstGeom prst="rect">
            <a:avLst/>
          </a:prstGeom>
        </p:spPr>
      </p:pic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5967BA84-343E-4A86-9C12-F7430ABCA44B}"/>
              </a:ext>
            </a:extLst>
          </p:cNvPr>
          <p:cNvSpPr/>
          <p:nvPr/>
        </p:nvSpPr>
        <p:spPr>
          <a:xfrm rot="5400000">
            <a:off x="8527715" y="2966901"/>
            <a:ext cx="474527" cy="278787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E16BF46-80AA-4014-A9FB-8BFE60795917}"/>
              </a:ext>
            </a:extLst>
          </p:cNvPr>
          <p:cNvSpPr txBox="1"/>
          <p:nvPr/>
        </p:nvSpPr>
        <p:spPr>
          <a:xfrm>
            <a:off x="8300175" y="1805909"/>
            <a:ext cx="8593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 Class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A83A80-531F-4A39-883D-07D0B0AF057E}"/>
              </a:ext>
            </a:extLst>
          </p:cNvPr>
          <p:cNvSpPr txBox="1"/>
          <p:nvPr/>
        </p:nvSpPr>
        <p:spPr>
          <a:xfrm>
            <a:off x="8322981" y="3472017"/>
            <a:ext cx="8593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 Class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925EF5-1479-4D3A-A9BE-9017E0A01BB1}"/>
              </a:ext>
            </a:extLst>
          </p:cNvPr>
          <p:cNvSpPr txBox="1"/>
          <p:nvPr/>
        </p:nvSpPr>
        <p:spPr>
          <a:xfrm>
            <a:off x="6960008" y="4475147"/>
            <a:ext cx="360993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50" dirty="0">
                <a:latin typeface="+mn-ea"/>
              </a:rPr>
              <a:t>Kids – 2030 </a:t>
            </a:r>
            <a:r>
              <a:rPr lang="ko-KR" altLang="en-US" sz="1050" dirty="0">
                <a:latin typeface="+mn-ea"/>
              </a:rPr>
              <a:t>남 </a:t>
            </a:r>
            <a:r>
              <a:rPr lang="en-US" altLang="ko-KR" sz="1050" dirty="0">
                <a:latin typeface="+mn-ea"/>
              </a:rPr>
              <a:t>- 2030 </a:t>
            </a:r>
            <a:r>
              <a:rPr lang="ko-KR" altLang="en-US" sz="1050" dirty="0">
                <a:latin typeface="+mn-ea"/>
              </a:rPr>
              <a:t>여 </a:t>
            </a:r>
            <a:r>
              <a:rPr lang="en-US" altLang="ko-KR" sz="1050" dirty="0">
                <a:latin typeface="+mn-ea"/>
              </a:rPr>
              <a:t>– 4050 </a:t>
            </a:r>
            <a:r>
              <a:rPr lang="ko-KR" altLang="en-US" sz="1050" dirty="0">
                <a:latin typeface="+mn-ea"/>
              </a:rPr>
              <a:t>남 </a:t>
            </a:r>
            <a:r>
              <a:rPr lang="en-US" altLang="ko-KR" sz="1050" dirty="0">
                <a:latin typeface="+mn-ea"/>
              </a:rPr>
              <a:t>- 4050 </a:t>
            </a:r>
            <a:r>
              <a:rPr lang="ko-KR" altLang="en-US" sz="1050" dirty="0">
                <a:latin typeface="+mn-ea"/>
              </a:rPr>
              <a:t>여 </a:t>
            </a:r>
            <a:r>
              <a:rPr lang="en-US" altLang="ko-KR" sz="1050" dirty="0">
                <a:latin typeface="+mn-ea"/>
              </a:rPr>
              <a:t>- Silver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2312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BD9E3-C650-486C-8B7E-1AA8215D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 Model – </a:t>
            </a:r>
            <a:r>
              <a:rPr lang="ko-KR" altLang="en-US" dirty="0"/>
              <a:t>모델 선정 이유 및 개요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8D4BB2-0ED9-4E97-8F14-703263B1CBEA}"/>
              </a:ext>
            </a:extLst>
          </p:cNvPr>
          <p:cNvSpPr/>
          <p:nvPr/>
        </p:nvSpPr>
        <p:spPr>
          <a:xfrm rot="5400000">
            <a:off x="4217040" y="1799471"/>
            <a:ext cx="3818879" cy="3177777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657516-E568-4440-B5A5-5A6E96C5B10F}"/>
              </a:ext>
            </a:extLst>
          </p:cNvPr>
          <p:cNvSpPr/>
          <p:nvPr/>
        </p:nvSpPr>
        <p:spPr>
          <a:xfrm rot="5400000">
            <a:off x="6412793" y="1193245"/>
            <a:ext cx="854132" cy="9456509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989C24-6ACA-476D-AE3A-B48FA00F085D}"/>
              </a:ext>
            </a:extLst>
          </p:cNvPr>
          <p:cNvSpPr txBox="1"/>
          <p:nvPr/>
        </p:nvSpPr>
        <p:spPr>
          <a:xfrm>
            <a:off x="2761756" y="5598334"/>
            <a:ext cx="880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+mn-ea"/>
              </a:rPr>
              <a:t>다른 모델들과 비교하여 유독 낮은 </a:t>
            </a:r>
            <a:r>
              <a:rPr lang="en-US" altLang="ko-KR" dirty="0">
                <a:latin typeface="+mn-ea"/>
              </a:rPr>
              <a:t>Precision</a:t>
            </a:r>
            <a:r>
              <a:rPr lang="ko-KR" altLang="en-US" dirty="0">
                <a:latin typeface="+mn-ea"/>
              </a:rPr>
              <a:t>이나 </a:t>
            </a:r>
            <a:r>
              <a:rPr lang="en-US" altLang="ko-KR" dirty="0">
                <a:latin typeface="+mn-ea"/>
              </a:rPr>
              <a:t>Recall</a:t>
            </a:r>
            <a:r>
              <a:rPr lang="ko-KR" altLang="en-US" dirty="0">
                <a:latin typeface="+mn-ea"/>
              </a:rPr>
              <a:t>을 보이는 </a:t>
            </a:r>
            <a:r>
              <a:rPr lang="en-US" altLang="ko-KR" dirty="0">
                <a:latin typeface="+mn-ea"/>
              </a:rPr>
              <a:t>Class</a:t>
            </a:r>
            <a:r>
              <a:rPr lang="ko-KR" altLang="en-US" dirty="0">
                <a:latin typeface="+mn-ea"/>
              </a:rPr>
              <a:t>가 존재하지 않고 </a:t>
            </a:r>
            <a:endParaRPr lang="en-US" altLang="ko-KR" dirty="0">
              <a:latin typeface="+mn-ea"/>
            </a:endParaRPr>
          </a:p>
          <a:p>
            <a:pPr algn="r"/>
            <a:r>
              <a:rPr lang="ko-KR" altLang="en-US" dirty="0">
                <a:latin typeface="+mn-ea"/>
              </a:rPr>
              <a:t>이미지 분류 모델에 비해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경량화</a:t>
            </a:r>
            <a:r>
              <a:rPr lang="ko-KR" altLang="en-US" dirty="0">
                <a:latin typeface="+mn-ea"/>
              </a:rPr>
              <a:t> 된</a:t>
            </a:r>
            <a:r>
              <a:rPr lang="en-US" altLang="ko-KR" dirty="0">
                <a:latin typeface="+mn-ea"/>
              </a:rPr>
              <a:t>(70MB)</a:t>
            </a:r>
            <a:r>
              <a:rPr lang="ko-KR" altLang="en-US" dirty="0">
                <a:latin typeface="+mn-ea"/>
              </a:rPr>
              <a:t> 모델인 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lang="en-US" altLang="ko-KR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MobileNet</a:t>
            </a:r>
            <a:r>
              <a: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ko-KR" altLang="en-US" dirty="0">
                <a:latin typeface="+mn-ea"/>
              </a:rPr>
              <a:t>모델 사용</a:t>
            </a:r>
            <a:endParaRPr lang="en-US" altLang="ko-KR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64F114-8E4C-4708-AA7C-EA1AF58C04CF}"/>
              </a:ext>
            </a:extLst>
          </p:cNvPr>
          <p:cNvSpPr/>
          <p:nvPr/>
        </p:nvSpPr>
        <p:spPr>
          <a:xfrm rot="5400000">
            <a:off x="854089" y="1799471"/>
            <a:ext cx="3818879" cy="3177776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35EC25-8545-43A9-B0E1-256419A199F2}"/>
              </a:ext>
            </a:extLst>
          </p:cNvPr>
          <p:cNvSpPr/>
          <p:nvPr/>
        </p:nvSpPr>
        <p:spPr>
          <a:xfrm rot="5400000">
            <a:off x="7540771" y="1799471"/>
            <a:ext cx="3818879" cy="3177777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C554CB7-0332-4A3E-8320-6B02C8B6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32" y="2394739"/>
            <a:ext cx="2983963" cy="44372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07DE4B2-3F54-4F38-BD95-7D81EB9A2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37" y="2394739"/>
            <a:ext cx="3003926" cy="3043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2BE29D3-6A66-4760-9AE0-F81FA50E2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766" y="3848585"/>
            <a:ext cx="2888887" cy="9996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F41EF50-E31C-425D-B538-31EB4600B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25" y="3848585"/>
            <a:ext cx="2983963" cy="79300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D746C0-37FF-434D-8C7A-01C11E5F4881}"/>
              </a:ext>
            </a:extLst>
          </p:cNvPr>
          <p:cNvSpPr/>
          <p:nvPr/>
        </p:nvSpPr>
        <p:spPr>
          <a:xfrm>
            <a:off x="1179797" y="1474846"/>
            <a:ext cx="1696796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1 : VGG16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D67FA2-25A1-42E3-AA2F-7C7AA3B7D00E}"/>
              </a:ext>
            </a:extLst>
          </p:cNvPr>
          <p:cNvSpPr/>
          <p:nvPr/>
        </p:nvSpPr>
        <p:spPr>
          <a:xfrm>
            <a:off x="4539621" y="1474846"/>
            <a:ext cx="1696796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 2 : </a:t>
            </a:r>
            <a:r>
              <a:rPr lang="en-US" altLang="ko-KR" sz="12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MobileNet</a:t>
            </a:r>
            <a:endParaRPr lang="en-US" altLang="ko-KR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CB2678-877D-4D5F-8A62-D2F47838C0D5}"/>
              </a:ext>
            </a:extLst>
          </p:cNvPr>
          <p:cNvSpPr/>
          <p:nvPr/>
        </p:nvSpPr>
        <p:spPr>
          <a:xfrm>
            <a:off x="7866479" y="1474846"/>
            <a:ext cx="1696796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FB0CC75-911C-4083-9CB1-3D76B93455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17" y="970417"/>
            <a:ext cx="935428" cy="935428"/>
          </a:xfrm>
          <a:prstGeom prst="rect">
            <a:avLst/>
          </a:prstGeom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F5C529D3-CA0A-415A-BC89-C4BED52EEC06}"/>
              </a:ext>
            </a:extLst>
          </p:cNvPr>
          <p:cNvSpPr/>
          <p:nvPr/>
        </p:nvSpPr>
        <p:spPr>
          <a:xfrm>
            <a:off x="4622387" y="3084092"/>
            <a:ext cx="356519" cy="190415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AE032702-56A3-4ACC-8012-1D20338EEA21}"/>
              </a:ext>
            </a:extLst>
          </p:cNvPr>
          <p:cNvSpPr/>
          <p:nvPr/>
        </p:nvSpPr>
        <p:spPr>
          <a:xfrm>
            <a:off x="1309925" y="3084092"/>
            <a:ext cx="356519" cy="190415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5281DC-E9F6-4689-BD81-DA6E9CEFE7AE}"/>
              </a:ext>
            </a:extLst>
          </p:cNvPr>
          <p:cNvSpPr txBox="1"/>
          <p:nvPr/>
        </p:nvSpPr>
        <p:spPr>
          <a:xfrm>
            <a:off x="1751416" y="3040800"/>
            <a:ext cx="2100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CPU times 11.1 SEC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AC2A80-EC4D-41C3-8179-6D67A6B4BB65}"/>
              </a:ext>
            </a:extLst>
          </p:cNvPr>
          <p:cNvSpPr txBox="1"/>
          <p:nvPr/>
        </p:nvSpPr>
        <p:spPr>
          <a:xfrm>
            <a:off x="5045510" y="3040800"/>
            <a:ext cx="2100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CPU times 4.11  SEC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532723-4406-413B-9BD8-403359F3D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6310" y="3882659"/>
            <a:ext cx="2934272" cy="785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45EEA7-7E95-4F03-9790-B97EB13B54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556" y="2292057"/>
            <a:ext cx="3062732" cy="9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6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BD9E3-C650-486C-8B7E-1AA8215D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 Model – </a:t>
            </a:r>
            <a:r>
              <a:rPr lang="ko-KR" altLang="en-US" dirty="0"/>
              <a:t>모델 평가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37C385-26C8-482F-8C4E-9DA0DA6BBAB0}"/>
              </a:ext>
            </a:extLst>
          </p:cNvPr>
          <p:cNvSpPr/>
          <p:nvPr/>
        </p:nvSpPr>
        <p:spPr>
          <a:xfrm rot="5400000">
            <a:off x="4217020" y="-1734882"/>
            <a:ext cx="3757963" cy="10327764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24661F1-0823-451F-8056-5AF35826A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6" y="2627101"/>
            <a:ext cx="5251755" cy="149242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46FE76-C269-4DC5-B67B-761AEF8B7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"/>
          <a:stretch/>
        </p:blipFill>
        <p:spPr>
          <a:xfrm>
            <a:off x="6275981" y="1807751"/>
            <a:ext cx="4847252" cy="308733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60B4F5-3C45-4BB4-871D-35304BAB3C9C}"/>
              </a:ext>
            </a:extLst>
          </p:cNvPr>
          <p:cNvSpPr/>
          <p:nvPr/>
        </p:nvSpPr>
        <p:spPr>
          <a:xfrm rot="5400000">
            <a:off x="6104563" y="1193246"/>
            <a:ext cx="854132" cy="9456509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78BDA5-FC51-43E5-890D-0DBCE655418A}"/>
              </a:ext>
            </a:extLst>
          </p:cNvPr>
          <p:cNvSpPr txBox="1"/>
          <p:nvPr/>
        </p:nvSpPr>
        <p:spPr>
          <a:xfrm>
            <a:off x="2453526" y="5736834"/>
            <a:ext cx="880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/>
              <a:t>Test</a:t>
            </a:r>
            <a:r>
              <a:rPr lang="ko-KR" altLang="en-US" sz="1800" dirty="0"/>
              <a:t> </a:t>
            </a:r>
            <a:r>
              <a:rPr lang="en-US" altLang="ko-KR" sz="1800" dirty="0"/>
              <a:t>Dataset</a:t>
            </a:r>
            <a:r>
              <a:rPr lang="ko-KR" altLang="en-US" sz="1800" dirty="0"/>
              <a:t> 기준으로 약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78%</a:t>
            </a:r>
            <a:r>
              <a:rPr lang="ko-KR" altLang="en-US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Accuracy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53A7EB-6E0D-4D9F-99D9-AC70DDD0B4AF}"/>
              </a:ext>
            </a:extLst>
          </p:cNvPr>
          <p:cNvSpPr/>
          <p:nvPr/>
        </p:nvSpPr>
        <p:spPr>
          <a:xfrm>
            <a:off x="932116" y="1550018"/>
            <a:ext cx="1402311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평가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BA625AB-3CD7-4E38-9D05-7B896BD3ECC6}"/>
              </a:ext>
            </a:extLst>
          </p:cNvPr>
          <p:cNvSpPr/>
          <p:nvPr/>
        </p:nvSpPr>
        <p:spPr>
          <a:xfrm>
            <a:off x="5173289" y="3611086"/>
            <a:ext cx="1015674" cy="216000"/>
          </a:xfrm>
          <a:prstGeom prst="rect">
            <a:avLst/>
          </a:prstGeom>
          <a:solidFill>
            <a:srgbClr val="FBD5E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302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BD9E3-C650-486C-8B7E-1AA8215D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Gender Model – </a:t>
            </a:r>
            <a:r>
              <a:rPr lang="ko-KR" altLang="en-US" dirty="0"/>
              <a:t>모델 선정 및 평가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0D68EC-C3A3-4111-88C9-A3699A417A76}"/>
              </a:ext>
            </a:extLst>
          </p:cNvPr>
          <p:cNvSpPr/>
          <p:nvPr/>
        </p:nvSpPr>
        <p:spPr>
          <a:xfrm>
            <a:off x="6366671" y="5129224"/>
            <a:ext cx="4799932" cy="1048598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2230FD-5258-45EC-8F8E-6A6DEDA2C191}"/>
              </a:ext>
            </a:extLst>
          </p:cNvPr>
          <p:cNvSpPr/>
          <p:nvPr/>
        </p:nvSpPr>
        <p:spPr>
          <a:xfrm>
            <a:off x="1063662" y="5129224"/>
            <a:ext cx="4799932" cy="1048598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4EFAE9-799F-463D-BB73-2BE91212E205}"/>
              </a:ext>
            </a:extLst>
          </p:cNvPr>
          <p:cNvSpPr txBox="1"/>
          <p:nvPr/>
        </p:nvSpPr>
        <p:spPr>
          <a:xfrm>
            <a:off x="1394556" y="5176470"/>
            <a:ext cx="413814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 Function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Binary Cross Entropy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 어려운 객체에 더 높은 가중치 적용하는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Focal Loss Function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적용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7FEA57-A955-4DD0-BBDB-AB0AA72256BF}"/>
              </a:ext>
            </a:extLst>
          </p:cNvPr>
          <p:cNvSpPr/>
          <p:nvPr/>
        </p:nvSpPr>
        <p:spPr>
          <a:xfrm rot="5400000">
            <a:off x="1587318" y="739610"/>
            <a:ext cx="3752620" cy="4811325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0BD3BC-A9DC-4F72-A8E1-03FB2AA32B5F}"/>
              </a:ext>
            </a:extLst>
          </p:cNvPr>
          <p:cNvSpPr/>
          <p:nvPr/>
        </p:nvSpPr>
        <p:spPr>
          <a:xfrm>
            <a:off x="1057964" y="1268961"/>
            <a:ext cx="1590968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선정 이유 및 개요</a:t>
            </a:r>
            <a:endParaRPr lang="ko-KR" altLang="en-US" sz="12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1920C3-76C0-42B5-80CC-CD44606109E1}"/>
              </a:ext>
            </a:extLst>
          </p:cNvPr>
          <p:cNvSpPr/>
          <p:nvPr/>
        </p:nvSpPr>
        <p:spPr>
          <a:xfrm rot="5400000">
            <a:off x="6892248" y="739610"/>
            <a:ext cx="3752621" cy="4811325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967FC9-0C68-4044-BF50-D11B1A63821C}"/>
              </a:ext>
            </a:extLst>
          </p:cNvPr>
          <p:cNvSpPr/>
          <p:nvPr/>
        </p:nvSpPr>
        <p:spPr>
          <a:xfrm>
            <a:off x="6362899" y="1268961"/>
            <a:ext cx="1402310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평가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C38495-B8EE-4016-AB48-84B33EC36531}"/>
              </a:ext>
            </a:extLst>
          </p:cNvPr>
          <p:cNvSpPr txBox="1"/>
          <p:nvPr/>
        </p:nvSpPr>
        <p:spPr>
          <a:xfrm>
            <a:off x="6560969" y="5126068"/>
            <a:ext cx="4411337" cy="1030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Test Dataset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대상으로 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Accuracy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대부분의 모델이 약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87%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정도의 높은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Accuracy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보여서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환경에서 가장 정확한 모델을 선정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ED37ABE-7DA9-4B4C-8ED8-925B882EA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" t="1749" r="4089"/>
          <a:stretch/>
        </p:blipFill>
        <p:spPr>
          <a:xfrm>
            <a:off x="1388745" y="1819275"/>
            <a:ext cx="1371600" cy="13760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E965CD4-EBD8-4CDC-88BA-EA80A88FF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749" r="6436"/>
          <a:stretch/>
        </p:blipFill>
        <p:spPr>
          <a:xfrm>
            <a:off x="4160561" y="1819276"/>
            <a:ext cx="1321590" cy="137600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EE1C72A-48F0-457A-9540-9E3AB6E72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08" y="3566258"/>
            <a:ext cx="4515029" cy="121271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87056AF-8F67-41F3-8AC1-47BFC91F5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78" y="1765486"/>
            <a:ext cx="4540118" cy="12751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96F5AE9-D2BC-4111-9EE6-840F3075A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578" y="3253124"/>
            <a:ext cx="4540117" cy="175769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B54E6DD-FE52-4D04-8DA1-24A71662E0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" r="5466"/>
          <a:stretch/>
        </p:blipFill>
        <p:spPr>
          <a:xfrm>
            <a:off x="2791163" y="1807135"/>
            <a:ext cx="1338580" cy="1388148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E2ED7A4C-92E3-4078-8046-97974C880AB5}"/>
              </a:ext>
            </a:extLst>
          </p:cNvPr>
          <p:cNvSpPr/>
          <p:nvPr/>
        </p:nvSpPr>
        <p:spPr>
          <a:xfrm>
            <a:off x="1230087" y="3858680"/>
            <a:ext cx="1729119" cy="147532"/>
          </a:xfrm>
          <a:prstGeom prst="rect">
            <a:avLst/>
          </a:prstGeom>
          <a:solidFill>
            <a:srgbClr val="FBD5E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6591A8-9E01-4C8E-BA55-2EC2AB68E88D}"/>
              </a:ext>
            </a:extLst>
          </p:cNvPr>
          <p:cNvSpPr/>
          <p:nvPr/>
        </p:nvSpPr>
        <p:spPr>
          <a:xfrm>
            <a:off x="10101929" y="2609000"/>
            <a:ext cx="887312" cy="147532"/>
          </a:xfrm>
          <a:prstGeom prst="rect">
            <a:avLst/>
          </a:prstGeom>
          <a:solidFill>
            <a:srgbClr val="FBD5E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5355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BD9E3-C650-486C-8B7E-1AA8215D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AD_Choice</a:t>
            </a:r>
            <a:r>
              <a:rPr lang="en-US" altLang="ko-KR" dirty="0"/>
              <a:t> Modeling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63E5C9-2FEA-449E-BC4E-9D9AC1F2C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27" y="4696355"/>
            <a:ext cx="5581317" cy="108784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DB8A8A-964A-4DB8-8F87-9C817FF16C4D}"/>
              </a:ext>
            </a:extLst>
          </p:cNvPr>
          <p:cNvSpPr/>
          <p:nvPr/>
        </p:nvSpPr>
        <p:spPr>
          <a:xfrm>
            <a:off x="2164181" y="1958474"/>
            <a:ext cx="838751" cy="1482295"/>
          </a:xfrm>
          <a:prstGeom prst="roundRect">
            <a:avLst/>
          </a:prstGeom>
          <a:solidFill>
            <a:schemeClr val="bg1"/>
          </a:solidFill>
          <a:ln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Kids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2030 M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2030 W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4050 M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4050 W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Silver</a:t>
            </a:r>
          </a:p>
          <a:p>
            <a:pPr algn="ctr"/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Count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01B5015-5055-443D-9EE3-EC0A8D5D1608}"/>
              </a:ext>
            </a:extLst>
          </p:cNvPr>
          <p:cNvSpPr/>
          <p:nvPr/>
        </p:nvSpPr>
        <p:spPr>
          <a:xfrm>
            <a:off x="3522072" y="2415828"/>
            <a:ext cx="1386589" cy="567586"/>
          </a:xfrm>
          <a:prstGeom prst="roundRect">
            <a:avLst/>
          </a:prstGeom>
          <a:solidFill>
            <a:schemeClr val="bg1"/>
          </a:solidFill>
          <a:ln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Max(Count) 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해당 광고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CPM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출력</a:t>
            </a:r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412D7005-C9A0-40A2-AAAA-99FDDCB28D7B}"/>
              </a:ext>
            </a:extLst>
          </p:cNvPr>
          <p:cNvSpPr/>
          <p:nvPr/>
        </p:nvSpPr>
        <p:spPr>
          <a:xfrm>
            <a:off x="5580445" y="2364053"/>
            <a:ext cx="1014714" cy="668655"/>
          </a:xfrm>
          <a:prstGeom prst="flowChartDecision">
            <a:avLst/>
          </a:prstGeom>
          <a:solidFill>
            <a:schemeClr val="bg1"/>
          </a:solidFill>
          <a:ln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Null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7FCEFF6F-8840-4DD4-B0F8-CEB771984C8C}"/>
              </a:ext>
            </a:extLst>
          </p:cNvPr>
          <p:cNvSpPr/>
          <p:nvPr/>
        </p:nvSpPr>
        <p:spPr>
          <a:xfrm>
            <a:off x="6567440" y="1600333"/>
            <a:ext cx="1227804" cy="846291"/>
          </a:xfrm>
          <a:prstGeom prst="flowChartDecision">
            <a:avLst/>
          </a:prstGeom>
          <a:solidFill>
            <a:schemeClr val="bg1"/>
          </a:solidFill>
          <a:ln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Max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(Count)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Multiple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DDAF22CE-2D57-4BFC-B37B-96FFDCE2416C}"/>
              </a:ext>
            </a:extLst>
          </p:cNvPr>
          <p:cNvSpPr/>
          <p:nvPr/>
        </p:nvSpPr>
        <p:spPr>
          <a:xfrm>
            <a:off x="6555138" y="2955794"/>
            <a:ext cx="1227804" cy="809073"/>
          </a:xfrm>
          <a:prstGeom prst="flowChartDecision">
            <a:avLst/>
          </a:prstGeom>
          <a:solidFill>
            <a:schemeClr val="bg1"/>
          </a:solidFill>
          <a:ln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Null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Multiple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640ACB0-183F-49E3-B108-EFE5C27FE982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3002932" y="2699621"/>
            <a:ext cx="519140" cy="1"/>
          </a:xfrm>
          <a:prstGeom prst="straightConnector1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761220-EFB6-4DBA-8157-6F7D6827FCBD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908661" y="2698381"/>
            <a:ext cx="671784" cy="1240"/>
          </a:xfrm>
          <a:prstGeom prst="straightConnector1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DEC86A1-0DCC-405D-B1EB-40FB3C0DE9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52231" y="1965217"/>
            <a:ext cx="335893" cy="463352"/>
          </a:xfrm>
          <a:prstGeom prst="bentConnector2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29FA602-BD0D-4D06-AA93-5CA7F9487D1B}"/>
              </a:ext>
            </a:extLst>
          </p:cNvPr>
          <p:cNvSpPr/>
          <p:nvPr/>
        </p:nvSpPr>
        <p:spPr>
          <a:xfrm>
            <a:off x="8783722" y="1367021"/>
            <a:ext cx="860963" cy="297205"/>
          </a:xfrm>
          <a:prstGeom prst="roundRect">
            <a:avLst/>
          </a:prstGeom>
          <a:solidFill>
            <a:schemeClr val="bg1"/>
          </a:solidFill>
          <a:ln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Random Choice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870BEFE7-B752-44A8-9C73-5F8F282801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56630" y="2967857"/>
            <a:ext cx="331235" cy="461604"/>
          </a:xfrm>
          <a:prstGeom prst="bentConnector2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24915ED-D424-4E85-A264-FB727D01EC6E}"/>
              </a:ext>
            </a:extLst>
          </p:cNvPr>
          <p:cNvSpPr/>
          <p:nvPr/>
        </p:nvSpPr>
        <p:spPr>
          <a:xfrm>
            <a:off x="8782239" y="2360888"/>
            <a:ext cx="860963" cy="297205"/>
          </a:xfrm>
          <a:prstGeom prst="roundRect">
            <a:avLst/>
          </a:prstGeom>
          <a:solidFill>
            <a:schemeClr val="bg1"/>
          </a:solidFill>
          <a:ln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Choice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E638D684-F82A-41C6-A9E4-A9A280F96E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46615" y="1692621"/>
            <a:ext cx="66641" cy="1592597"/>
          </a:xfrm>
          <a:prstGeom prst="bentConnector2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225EFF8-A9EE-4227-A68A-61A4DA7F31E6}"/>
              </a:ext>
            </a:extLst>
          </p:cNvPr>
          <p:cNvSpPr txBox="1"/>
          <p:nvPr/>
        </p:nvSpPr>
        <p:spPr>
          <a:xfrm>
            <a:off x="7695961" y="2401720"/>
            <a:ext cx="46955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No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31AD0A8C-34E3-4A59-98FE-EA0527B66C8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39313" y="761517"/>
            <a:ext cx="77877" cy="1594515"/>
          </a:xfrm>
          <a:prstGeom prst="bentConnector2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AF10CF3-1A12-42AD-9730-CE4DE32BB40E}"/>
              </a:ext>
            </a:extLst>
          </p:cNvPr>
          <p:cNvSpPr txBox="1"/>
          <p:nvPr/>
        </p:nvSpPr>
        <p:spPr>
          <a:xfrm>
            <a:off x="7695961" y="1406798"/>
            <a:ext cx="46955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Yes</a:t>
            </a:r>
            <a:endParaRPr lang="ko-KR" altLang="en-US" sz="900" dirty="0">
              <a:latin typeface="+mn-ea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3E390163-2C5D-4547-8850-C2B47F6A1104}"/>
              </a:ext>
            </a:extLst>
          </p:cNvPr>
          <p:cNvSpPr/>
          <p:nvPr/>
        </p:nvSpPr>
        <p:spPr>
          <a:xfrm>
            <a:off x="8771022" y="2718718"/>
            <a:ext cx="860963" cy="297205"/>
          </a:xfrm>
          <a:prstGeom prst="roundRect">
            <a:avLst/>
          </a:prstGeom>
          <a:solidFill>
            <a:schemeClr val="bg1"/>
          </a:solidFill>
          <a:ln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Random Choice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01D14939-09C3-40B1-9EE9-E5D3EC92A99A}"/>
              </a:ext>
            </a:extLst>
          </p:cNvPr>
          <p:cNvSpPr/>
          <p:nvPr/>
        </p:nvSpPr>
        <p:spPr>
          <a:xfrm>
            <a:off x="8766999" y="3671945"/>
            <a:ext cx="860963" cy="297205"/>
          </a:xfrm>
          <a:prstGeom prst="roundRect">
            <a:avLst/>
          </a:prstGeom>
          <a:solidFill>
            <a:schemeClr val="bg1"/>
          </a:solidFill>
          <a:ln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Choice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ED22742A-AF64-44FC-A89F-174813AD9E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31375" y="3003678"/>
            <a:ext cx="66641" cy="1592597"/>
          </a:xfrm>
          <a:prstGeom prst="bentConnector2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77A6CE7-AAC1-4B1A-9F76-06F40A611A42}"/>
              </a:ext>
            </a:extLst>
          </p:cNvPr>
          <p:cNvSpPr txBox="1"/>
          <p:nvPr/>
        </p:nvSpPr>
        <p:spPr>
          <a:xfrm>
            <a:off x="7680721" y="3712777"/>
            <a:ext cx="46955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No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A9ABE066-E254-4C29-BA97-BBF972FD0C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26613" y="2113214"/>
            <a:ext cx="77877" cy="1594515"/>
          </a:xfrm>
          <a:prstGeom prst="bentConnector2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B249DC1-3558-4791-96C2-175BCCE1BBAC}"/>
              </a:ext>
            </a:extLst>
          </p:cNvPr>
          <p:cNvSpPr txBox="1"/>
          <p:nvPr/>
        </p:nvSpPr>
        <p:spPr>
          <a:xfrm>
            <a:off x="7683261" y="2758495"/>
            <a:ext cx="46955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Yes</a:t>
            </a:r>
            <a:endParaRPr lang="ko-KR" altLang="en-US" sz="9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58B014-8A39-4812-B3E8-D9ADECF54318}"/>
              </a:ext>
            </a:extLst>
          </p:cNvPr>
          <p:cNvSpPr txBox="1"/>
          <p:nvPr/>
        </p:nvSpPr>
        <p:spPr>
          <a:xfrm>
            <a:off x="5853024" y="2085432"/>
            <a:ext cx="46955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Yes</a:t>
            </a:r>
            <a:endParaRPr lang="ko-KR" altLang="en-US" sz="9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985D7DE-2570-427C-B37A-FBDF4B09C8B4}"/>
              </a:ext>
            </a:extLst>
          </p:cNvPr>
          <p:cNvSpPr txBox="1"/>
          <p:nvPr/>
        </p:nvSpPr>
        <p:spPr>
          <a:xfrm>
            <a:off x="5853024" y="3083810"/>
            <a:ext cx="46955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+mn-ea"/>
              </a:rPr>
              <a:t>No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82F0695-B49D-488F-B915-BC1A4D87B6F1}"/>
              </a:ext>
            </a:extLst>
          </p:cNvPr>
          <p:cNvSpPr/>
          <p:nvPr/>
        </p:nvSpPr>
        <p:spPr>
          <a:xfrm rot="5400000">
            <a:off x="4665022" y="-2004834"/>
            <a:ext cx="2861963" cy="9368080"/>
          </a:xfrm>
          <a:prstGeom prst="rect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F931E9C-020A-426E-8DD9-9384D62979A9}"/>
              </a:ext>
            </a:extLst>
          </p:cNvPr>
          <p:cNvSpPr/>
          <p:nvPr/>
        </p:nvSpPr>
        <p:spPr>
          <a:xfrm>
            <a:off x="1421391" y="1257649"/>
            <a:ext cx="1590968" cy="371066"/>
          </a:xfrm>
          <a:prstGeom prst="rect">
            <a:avLst/>
          </a:prstGeom>
          <a:solidFill>
            <a:srgbClr val="F2F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모델링 플로우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EC92795-783B-462F-AED3-C29AF30A277D}"/>
              </a:ext>
            </a:extLst>
          </p:cNvPr>
          <p:cNvSpPr/>
          <p:nvPr/>
        </p:nvSpPr>
        <p:spPr>
          <a:xfrm rot="5400000">
            <a:off x="5132764" y="527309"/>
            <a:ext cx="1906667" cy="9368080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788DE03-6B8A-4D02-9C4A-93650B8E8897}"/>
              </a:ext>
            </a:extLst>
          </p:cNvPr>
          <p:cNvSpPr/>
          <p:nvPr/>
        </p:nvSpPr>
        <p:spPr>
          <a:xfrm>
            <a:off x="1402058" y="4258012"/>
            <a:ext cx="1590968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선택 기준 선정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FDAC8D9-C090-4EA5-B4E4-272661857E47}"/>
              </a:ext>
            </a:extLst>
          </p:cNvPr>
          <p:cNvSpPr txBox="1"/>
          <p:nvPr/>
        </p:nvSpPr>
        <p:spPr>
          <a:xfrm>
            <a:off x="1710662" y="4931915"/>
            <a:ext cx="310904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광고 효율성을 측정하는 대표적인 기준인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CPM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추출하여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송출 광고 선택의 기준으로 사용 </a:t>
            </a:r>
            <a:endPara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A425AAFB-C454-4DE6-8B0A-F09550902120}"/>
              </a:ext>
            </a:extLst>
          </p:cNvPr>
          <p:cNvSpPr/>
          <p:nvPr/>
        </p:nvSpPr>
        <p:spPr>
          <a:xfrm>
            <a:off x="4819711" y="5147914"/>
            <a:ext cx="479591" cy="306666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2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BD9E3-C650-486C-8B7E-1AA8215D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데이터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17026F-3DDA-4D1E-B63E-9E3F0DAAD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29" y="2250412"/>
            <a:ext cx="3095329" cy="949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82F819-EFF2-4B91-970C-B7203C9F1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70" y="2286834"/>
            <a:ext cx="3095329" cy="912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5308E9-5E37-487E-8721-5CB185F997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" b="22795"/>
          <a:stretch/>
        </p:blipFill>
        <p:spPr>
          <a:xfrm>
            <a:off x="4512787" y="3491637"/>
            <a:ext cx="3189694" cy="7641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4A2A4F9-5E77-4C38-92B5-7326F79F8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6" y="2733090"/>
            <a:ext cx="3015767" cy="101084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79E524-3C0B-4FB4-8E92-544640714374}"/>
              </a:ext>
            </a:extLst>
          </p:cNvPr>
          <p:cNvSpPr/>
          <p:nvPr/>
        </p:nvSpPr>
        <p:spPr>
          <a:xfrm rot="5400000">
            <a:off x="4367652" y="1625066"/>
            <a:ext cx="3479965" cy="3236806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066C18-9AC6-4CBE-BDD0-FDD1E0823C1E}"/>
              </a:ext>
            </a:extLst>
          </p:cNvPr>
          <p:cNvSpPr/>
          <p:nvPr/>
        </p:nvSpPr>
        <p:spPr>
          <a:xfrm rot="5400000">
            <a:off x="455366" y="1625067"/>
            <a:ext cx="3479965" cy="3236806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38DF7F-9FB7-490E-8D53-94290698B563}"/>
              </a:ext>
            </a:extLst>
          </p:cNvPr>
          <p:cNvSpPr/>
          <p:nvPr/>
        </p:nvSpPr>
        <p:spPr>
          <a:xfrm>
            <a:off x="577948" y="1503485"/>
            <a:ext cx="1402310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출력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7782C-37F6-4397-AF57-FBC4228AA314}"/>
              </a:ext>
            </a:extLst>
          </p:cNvPr>
          <p:cNvSpPr/>
          <p:nvPr/>
        </p:nvSpPr>
        <p:spPr>
          <a:xfrm>
            <a:off x="4491054" y="1503485"/>
            <a:ext cx="1553359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en-US" altLang="ko-KR" sz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Face Table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263B36-90F7-4072-9479-B8E3188AF5F5}"/>
              </a:ext>
            </a:extLst>
          </p:cNvPr>
          <p:cNvSpPr/>
          <p:nvPr/>
        </p:nvSpPr>
        <p:spPr>
          <a:xfrm>
            <a:off x="8334290" y="1503485"/>
            <a:ext cx="1708870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Target Table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917975-74A0-4084-A148-FA057685EA34}"/>
              </a:ext>
            </a:extLst>
          </p:cNvPr>
          <p:cNvSpPr/>
          <p:nvPr/>
        </p:nvSpPr>
        <p:spPr>
          <a:xfrm>
            <a:off x="587376" y="5076249"/>
            <a:ext cx="3358540" cy="1048598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584658-140E-4C42-94DD-C81FCC6C6B4A}"/>
              </a:ext>
            </a:extLst>
          </p:cNvPr>
          <p:cNvSpPr txBox="1"/>
          <p:nvPr/>
        </p:nvSpPr>
        <p:spPr>
          <a:xfrm>
            <a:off x="918269" y="5338938"/>
            <a:ext cx="28954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</a:rPr>
              <a:t>Iot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광고 송출이 우선이므로 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광고 </a:t>
            </a:r>
            <a:r>
              <a:rPr lang="en-US" altLang="ko-KR" sz="1400" dirty="0">
                <a:latin typeface="+mn-ea"/>
              </a:rPr>
              <a:t>URL </a:t>
            </a:r>
            <a:r>
              <a:rPr lang="ko-KR" altLang="en-US" sz="1400" dirty="0">
                <a:latin typeface="+mn-ea"/>
              </a:rPr>
              <a:t>전송 후 </a:t>
            </a:r>
            <a:r>
              <a:rPr lang="en-US" altLang="ko-KR" sz="1400" dirty="0">
                <a:latin typeface="+mn-ea"/>
              </a:rPr>
              <a:t>DB </a:t>
            </a:r>
            <a:r>
              <a:rPr lang="ko-KR" altLang="en-US" sz="1400" dirty="0">
                <a:latin typeface="+mn-ea"/>
              </a:rPr>
              <a:t>저장 수행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C480DC-6325-4A10-8B53-F4F0F6FAE109}"/>
              </a:ext>
            </a:extLst>
          </p:cNvPr>
          <p:cNvSpPr/>
          <p:nvPr/>
        </p:nvSpPr>
        <p:spPr>
          <a:xfrm>
            <a:off x="4415639" y="5076249"/>
            <a:ext cx="3358540" cy="1048598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873430-77E8-4401-BF53-F9BDD1D95892}"/>
              </a:ext>
            </a:extLst>
          </p:cNvPr>
          <p:cNvSpPr txBox="1"/>
          <p:nvPr/>
        </p:nvSpPr>
        <p:spPr>
          <a:xfrm>
            <a:off x="4746532" y="5123494"/>
            <a:ext cx="289548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400">
                <a:latin typeface="+mn-ea"/>
              </a:defRPr>
            </a:lvl1pPr>
          </a:lstStyle>
          <a:p>
            <a:r>
              <a:rPr lang="en-US" altLang="ko-KR" dirty="0"/>
              <a:t>Crop</a:t>
            </a:r>
            <a:r>
              <a:rPr lang="ko-KR" altLang="en-US" dirty="0"/>
              <a:t>된 이미지마다 </a:t>
            </a:r>
            <a:endParaRPr lang="en-US" altLang="ko-KR" dirty="0"/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Array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Binary File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변환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Input Image</a:t>
            </a:r>
            <a:r>
              <a:rPr lang="ko-KR" altLang="en-US" dirty="0"/>
              <a:t>에 대한 시각과 </a:t>
            </a:r>
            <a:endParaRPr lang="en-US" altLang="ko-KR" dirty="0"/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IoT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함께 저장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37CD73-4165-4B49-991A-68558A28F574}"/>
              </a:ext>
            </a:extLst>
          </p:cNvPr>
          <p:cNvSpPr/>
          <p:nvPr/>
        </p:nvSpPr>
        <p:spPr>
          <a:xfrm>
            <a:off x="8246084" y="5076249"/>
            <a:ext cx="3358540" cy="1048598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FA99D0-7937-4356-B2FD-8DC3921309F8}"/>
              </a:ext>
            </a:extLst>
          </p:cNvPr>
          <p:cNvSpPr txBox="1"/>
          <p:nvPr/>
        </p:nvSpPr>
        <p:spPr>
          <a:xfrm>
            <a:off x="8576977" y="5123494"/>
            <a:ext cx="289548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400">
                <a:latin typeface="+mn-ea"/>
              </a:defRPr>
            </a:lvl1pPr>
          </a:lstStyle>
          <a:p>
            <a:r>
              <a:rPr lang="en-US" altLang="ko-KR" dirty="0"/>
              <a:t>Crop</a:t>
            </a:r>
            <a:r>
              <a:rPr lang="ko-KR" altLang="en-US" dirty="0"/>
              <a:t>된 이미지마다 </a:t>
            </a:r>
            <a:endParaRPr lang="en-US" altLang="ko-KR" dirty="0"/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 결과인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Age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Gender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Input Image</a:t>
            </a:r>
            <a:r>
              <a:rPr lang="ko-KR" altLang="en-US" dirty="0"/>
              <a:t>에 대해 </a:t>
            </a:r>
            <a:endParaRPr lang="en-US" altLang="ko-KR" dirty="0"/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선택된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Ad_id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함께 저장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CDFC8-EEA0-4BA1-BA9A-65F99F5B2F70}"/>
              </a:ext>
            </a:extLst>
          </p:cNvPr>
          <p:cNvSpPr/>
          <p:nvPr/>
        </p:nvSpPr>
        <p:spPr>
          <a:xfrm rot="5400000">
            <a:off x="8212711" y="1625067"/>
            <a:ext cx="3479965" cy="3236806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7F1D71DD-0701-43B2-BDB8-A23C64A165C5}"/>
              </a:ext>
            </a:extLst>
          </p:cNvPr>
          <p:cNvSpPr/>
          <p:nvPr/>
        </p:nvSpPr>
        <p:spPr>
          <a:xfrm>
            <a:off x="3923913" y="3128734"/>
            <a:ext cx="479591" cy="306666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46B0209A-E0D3-4C72-8F66-E7110D897B10}"/>
              </a:ext>
            </a:extLst>
          </p:cNvPr>
          <p:cNvSpPr/>
          <p:nvPr/>
        </p:nvSpPr>
        <p:spPr>
          <a:xfrm>
            <a:off x="7796777" y="3128734"/>
            <a:ext cx="479591" cy="306666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9717403-E911-4E24-86BA-3FE3BDC246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9" t="2620" r="1049" b="31989"/>
          <a:stretch/>
        </p:blipFill>
        <p:spPr>
          <a:xfrm>
            <a:off x="8473859" y="3435400"/>
            <a:ext cx="2957668" cy="7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4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4606" y="3061493"/>
            <a:ext cx="9602788" cy="73501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데이터베이스 활용 및 시각화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7B1807-FF17-45E3-AFD0-793544939190}"/>
              </a:ext>
            </a:extLst>
          </p:cNvPr>
          <p:cNvCxnSpPr>
            <a:cxnSpLocks/>
          </p:cNvCxnSpPr>
          <p:nvPr/>
        </p:nvCxnSpPr>
        <p:spPr>
          <a:xfrm>
            <a:off x="2889504" y="2101800"/>
            <a:ext cx="6412992" cy="0"/>
          </a:xfrm>
          <a:prstGeom prst="line">
            <a:avLst/>
          </a:prstGeom>
          <a:noFill/>
          <a:ln w="127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F5739F8-7C62-4E45-972F-FC6966AFC26C}"/>
              </a:ext>
            </a:extLst>
          </p:cNvPr>
          <p:cNvCxnSpPr>
            <a:cxnSpLocks/>
          </p:cNvCxnSpPr>
          <p:nvPr/>
        </p:nvCxnSpPr>
        <p:spPr>
          <a:xfrm>
            <a:off x="2889504" y="4875418"/>
            <a:ext cx="6412992" cy="0"/>
          </a:xfrm>
          <a:prstGeom prst="line">
            <a:avLst/>
          </a:prstGeom>
          <a:noFill/>
          <a:ln w="127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0436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BD9E3-C650-486C-8B7E-1AA8215D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광고 효율성 지표 정의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62B2A1-3042-4C50-B336-36BE5CBB8E2F}"/>
              </a:ext>
            </a:extLst>
          </p:cNvPr>
          <p:cNvSpPr/>
          <p:nvPr/>
        </p:nvSpPr>
        <p:spPr>
          <a:xfrm rot="5400000">
            <a:off x="1037858" y="806049"/>
            <a:ext cx="3889500" cy="4811325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60B458-033A-4383-A7F1-7188FE5327BF}"/>
              </a:ext>
            </a:extLst>
          </p:cNvPr>
          <p:cNvSpPr/>
          <p:nvPr/>
        </p:nvSpPr>
        <p:spPr>
          <a:xfrm>
            <a:off x="576950" y="1266961"/>
            <a:ext cx="1402310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Embedding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Distance </a:t>
            </a:r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4149A09-D8F3-4337-AA61-F934910FE8DA}"/>
              </a:ext>
            </a:extLst>
          </p:cNvPr>
          <p:cNvSpPr/>
          <p:nvPr/>
        </p:nvSpPr>
        <p:spPr>
          <a:xfrm rot="5400000">
            <a:off x="6642569" y="1381183"/>
            <a:ext cx="5039766" cy="4811325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0687E8E-CFB3-4D3A-96F3-D79DED221C72}"/>
              </a:ext>
            </a:extLst>
          </p:cNvPr>
          <p:cNvSpPr/>
          <p:nvPr/>
        </p:nvSpPr>
        <p:spPr>
          <a:xfrm>
            <a:off x="6756793" y="1266962"/>
            <a:ext cx="1402310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예시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038C3D4-B7DC-45D6-9662-63DF3A01E93D}"/>
              </a:ext>
            </a:extLst>
          </p:cNvPr>
          <p:cNvGrpSpPr/>
          <p:nvPr/>
        </p:nvGrpSpPr>
        <p:grpSpPr>
          <a:xfrm>
            <a:off x="7136543" y="2147096"/>
            <a:ext cx="4155095" cy="1389359"/>
            <a:chOff x="1062176" y="1484313"/>
            <a:chExt cx="6691820" cy="2461335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E6DFBEA-06E8-4976-BF0C-12D350590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2176" y="1484313"/>
              <a:ext cx="3070041" cy="2411665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30010074-7FAD-4AFC-820E-20FCB3DB3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3336" y="1484313"/>
              <a:ext cx="3084354" cy="2440289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081F2BE-06BF-4E08-8D03-1AC7B616E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2" t="4249" r="2769"/>
            <a:stretch/>
          </p:blipFill>
          <p:spPr>
            <a:xfrm>
              <a:off x="6456056" y="2719109"/>
              <a:ext cx="1297940" cy="1226539"/>
            </a:xfrm>
            <a:prstGeom prst="rect">
              <a:avLst/>
            </a:prstGeom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5471023-5507-44EF-8056-A0FD5BD6CE14}"/>
              </a:ext>
            </a:extLst>
          </p:cNvPr>
          <p:cNvSpPr/>
          <p:nvPr/>
        </p:nvSpPr>
        <p:spPr>
          <a:xfrm>
            <a:off x="10509907" y="2829024"/>
            <a:ext cx="848625" cy="1374027"/>
          </a:xfrm>
          <a:prstGeom prst="rect">
            <a:avLst/>
          </a:prstGeom>
          <a:solidFill>
            <a:srgbClr val="FCE2E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항상 </a:t>
            </a:r>
            <a:r>
              <a:rPr lang="en-US" altLang="ko-KR" sz="800" dirty="0">
                <a:solidFill>
                  <a:schemeClr val="tx1"/>
                </a:solidFill>
              </a:rPr>
              <a:t>2030 </a:t>
            </a:r>
            <a:r>
              <a:rPr lang="ko-KR" altLang="en-US" sz="800" dirty="0">
                <a:solidFill>
                  <a:schemeClr val="tx1"/>
                </a:solidFill>
              </a:rPr>
              <a:t>여자와 탑승하여</a:t>
            </a:r>
            <a:r>
              <a:rPr lang="en-US" altLang="ko-KR" sz="800" dirty="0">
                <a:solidFill>
                  <a:schemeClr val="tx1"/>
                </a:solidFill>
              </a:rPr>
              <a:t> 2030 </a:t>
            </a:r>
            <a:r>
              <a:rPr lang="ko-KR" altLang="en-US" sz="800" dirty="0">
                <a:solidFill>
                  <a:schemeClr val="tx1"/>
                </a:solidFill>
              </a:rPr>
              <a:t>여성 타깃 광고에만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노출된 사람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52870E4-F299-4471-91EC-85C4A7857F2F}"/>
              </a:ext>
            </a:extLst>
          </p:cNvPr>
          <p:cNvSpPr txBox="1"/>
          <p:nvPr/>
        </p:nvSpPr>
        <p:spPr>
          <a:xfrm>
            <a:off x="7258503" y="1639419"/>
            <a:ext cx="3911175" cy="3114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엘리베이터에 탑승하여 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축적된 </a:t>
            </a:r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2030 </a:t>
            </a:r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남자 </a:t>
            </a:r>
            <a:r>
              <a:rPr lang="ko-KR" altLang="en-US" sz="105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크롭</a:t>
            </a:r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어레이</a:t>
            </a:r>
            <a:endParaRPr lang="en-US" altLang="ko-KR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5C74946-7001-44DB-84A7-943AF4D14E87}"/>
              </a:ext>
            </a:extLst>
          </p:cNvPr>
          <p:cNvSpPr/>
          <p:nvPr/>
        </p:nvSpPr>
        <p:spPr>
          <a:xfrm>
            <a:off x="6966209" y="2027842"/>
            <a:ext cx="3543697" cy="1539137"/>
          </a:xfrm>
          <a:prstGeom prst="rect">
            <a:avLst/>
          </a:prstGeom>
          <a:solidFill>
            <a:srgbClr val="8A8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22ED42C-C06F-4667-8461-52A2F43F5FE6}"/>
              </a:ext>
            </a:extLst>
          </p:cNvPr>
          <p:cNvSpPr/>
          <p:nvPr/>
        </p:nvSpPr>
        <p:spPr>
          <a:xfrm>
            <a:off x="10506895" y="2025247"/>
            <a:ext cx="840223" cy="817608"/>
          </a:xfrm>
          <a:prstGeom prst="rect">
            <a:avLst/>
          </a:prstGeom>
          <a:solidFill>
            <a:srgbClr val="8A8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6A2945CB-B24F-4A38-945C-C4DACE5045BC}"/>
              </a:ext>
            </a:extLst>
          </p:cNvPr>
          <p:cNvSpPr/>
          <p:nvPr/>
        </p:nvSpPr>
        <p:spPr>
          <a:xfrm rot="5400000">
            <a:off x="9064247" y="3728315"/>
            <a:ext cx="413762" cy="263951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F273D9-0750-47E0-AE36-165975BA7188}"/>
              </a:ext>
            </a:extLst>
          </p:cNvPr>
          <p:cNvSpPr txBox="1"/>
          <p:nvPr/>
        </p:nvSpPr>
        <p:spPr>
          <a:xfrm>
            <a:off x="7490404" y="3675624"/>
            <a:ext cx="16591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중복인물을 제외한 </a:t>
            </a:r>
            <a:r>
              <a:rPr lang="en-US" altLang="ko-KR" sz="900" dirty="0">
                <a:latin typeface="+mn-ea"/>
              </a:rPr>
              <a:t>2030 </a:t>
            </a:r>
            <a:r>
              <a:rPr lang="ko-KR" altLang="en-US" sz="900" dirty="0">
                <a:latin typeface="+mn-ea"/>
              </a:rPr>
              <a:t>남성</a:t>
            </a:r>
            <a:endParaRPr lang="en-US" altLang="ko-KR" sz="900" dirty="0">
              <a:latin typeface="+mn-ea"/>
            </a:endParaRPr>
          </a:p>
          <a:p>
            <a:pPr algn="ctr"/>
            <a:r>
              <a:rPr lang="en-US" altLang="ko-KR" sz="900" dirty="0">
                <a:latin typeface="+mn-ea"/>
              </a:rPr>
              <a:t>Unique Face Array </a:t>
            </a:r>
            <a:r>
              <a:rPr lang="ko-KR" altLang="en-US" sz="900" dirty="0">
                <a:latin typeface="+mn-ea"/>
              </a:rPr>
              <a:t>추출</a:t>
            </a:r>
            <a:endParaRPr lang="en-US" altLang="ko-KR" sz="900" dirty="0">
              <a:latin typeface="+mn-ea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7628BAD7-7781-4180-A3ED-142165E21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45" b="50864"/>
          <a:stretch/>
        </p:blipFill>
        <p:spPr>
          <a:xfrm>
            <a:off x="8092327" y="4196504"/>
            <a:ext cx="787708" cy="668892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B7E14732-956E-40F2-9CF4-5DBB4F8EB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56" b="48957"/>
          <a:stretch/>
        </p:blipFill>
        <p:spPr>
          <a:xfrm>
            <a:off x="8877202" y="4179399"/>
            <a:ext cx="787708" cy="70310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AE3F2A7-FA2B-4BD3-A9CD-8E9D5E89F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2" t="4249" r="2769"/>
          <a:stretch/>
        </p:blipFill>
        <p:spPr>
          <a:xfrm>
            <a:off x="9712975" y="4212287"/>
            <a:ext cx="732653" cy="69235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BD975642-EE81-4679-B8DB-89D803BF9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45" b="50864"/>
          <a:stretch/>
        </p:blipFill>
        <p:spPr>
          <a:xfrm>
            <a:off x="8486181" y="5453556"/>
            <a:ext cx="787708" cy="668892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23934317-3B0A-4500-BF5B-780C788AD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56" b="48957"/>
          <a:stretch/>
        </p:blipFill>
        <p:spPr>
          <a:xfrm>
            <a:off x="9271056" y="5436451"/>
            <a:ext cx="787708" cy="703103"/>
          </a:xfrm>
          <a:prstGeom prst="rect">
            <a:avLst/>
          </a:prstGeom>
        </p:spPr>
      </p:pic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417D1949-32FD-4B53-AC28-D6B4493DBA66}"/>
              </a:ext>
            </a:extLst>
          </p:cNvPr>
          <p:cNvSpPr/>
          <p:nvPr/>
        </p:nvSpPr>
        <p:spPr>
          <a:xfrm rot="5400000">
            <a:off x="9059873" y="5069618"/>
            <a:ext cx="413762" cy="263951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FF74EA-BD38-4A78-8E9F-5F94B1E949E8}"/>
              </a:ext>
            </a:extLst>
          </p:cNvPr>
          <p:cNvSpPr txBox="1"/>
          <p:nvPr/>
        </p:nvSpPr>
        <p:spPr>
          <a:xfrm>
            <a:off x="7490404" y="5016927"/>
            <a:ext cx="16591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그 중 </a:t>
            </a:r>
            <a:r>
              <a:rPr lang="ko-KR" altLang="en-US" sz="900" dirty="0" err="1">
                <a:latin typeface="+mn-ea"/>
              </a:rPr>
              <a:t>무신사</a:t>
            </a:r>
            <a:r>
              <a:rPr lang="ko-KR" altLang="en-US" sz="900" dirty="0">
                <a:latin typeface="+mn-ea"/>
              </a:rPr>
              <a:t> 광고를 시청한 </a:t>
            </a:r>
            <a:r>
              <a:rPr lang="en-US" altLang="ko-KR" sz="900" dirty="0">
                <a:latin typeface="+mn-ea"/>
              </a:rPr>
              <a:t>2030 </a:t>
            </a:r>
            <a:r>
              <a:rPr lang="ko-KR" altLang="en-US" sz="900" dirty="0">
                <a:latin typeface="+mn-ea"/>
              </a:rPr>
              <a:t>남성</a:t>
            </a:r>
            <a:endParaRPr lang="en-US" altLang="ko-KR" sz="900" dirty="0">
              <a:latin typeface="+mn-ea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78B7398B-14C1-43EE-9B49-636835A989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10" t="28842" b="15501"/>
          <a:stretch/>
        </p:blipFill>
        <p:spPr>
          <a:xfrm>
            <a:off x="3027406" y="3004139"/>
            <a:ext cx="2278287" cy="1903201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98D56C44-ABD6-4E90-BBB3-BE7F3D1A18EB}"/>
              </a:ext>
            </a:extLst>
          </p:cNvPr>
          <p:cNvSpPr/>
          <p:nvPr/>
        </p:nvSpPr>
        <p:spPr>
          <a:xfrm>
            <a:off x="588339" y="5268271"/>
            <a:ext cx="4799932" cy="1048598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26C2955-1302-4ED4-B7F8-61987F3DF7B3}"/>
              </a:ext>
            </a:extLst>
          </p:cNvPr>
          <p:cNvSpPr txBox="1"/>
          <p:nvPr/>
        </p:nvSpPr>
        <p:spPr>
          <a:xfrm>
            <a:off x="919233" y="5530960"/>
            <a:ext cx="41381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 Recognition Open CV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Crop Array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Embedding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도출 및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Distance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산출하여 그룹화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EBC0EE5-E048-4DBD-9D80-4C30076CC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1" y="1718002"/>
            <a:ext cx="2424545" cy="15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59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BD9E3-C650-486C-8B7E-1AA8215D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광고 효율성 지표 정의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697440-3630-4889-8207-517CD4394B7B}"/>
              </a:ext>
            </a:extLst>
          </p:cNvPr>
          <p:cNvSpPr/>
          <p:nvPr/>
        </p:nvSpPr>
        <p:spPr>
          <a:xfrm rot="5400000">
            <a:off x="473157" y="1381184"/>
            <a:ext cx="5039764" cy="4811325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A45A2C-6E9D-4F62-903F-BA42DAD8FEC7}"/>
              </a:ext>
            </a:extLst>
          </p:cNvPr>
          <p:cNvSpPr/>
          <p:nvPr/>
        </p:nvSpPr>
        <p:spPr>
          <a:xfrm>
            <a:off x="587375" y="1266963"/>
            <a:ext cx="1402311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효율성 지표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CAFF10-6F43-4A1C-8164-C42F1C9388D4}"/>
              </a:ext>
            </a:extLst>
          </p:cNvPr>
          <p:cNvSpPr txBox="1"/>
          <p:nvPr/>
        </p:nvSpPr>
        <p:spPr>
          <a:xfrm>
            <a:off x="889442" y="2051932"/>
            <a:ext cx="80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Reach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199625-A267-46BF-8F14-10D5C0E72B94}"/>
              </a:ext>
            </a:extLst>
          </p:cNvPr>
          <p:cNvSpPr txBox="1"/>
          <p:nvPr/>
        </p:nvSpPr>
        <p:spPr>
          <a:xfrm>
            <a:off x="889442" y="3646426"/>
            <a:ext cx="805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CPM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91B4AA-C640-4374-9552-DC2EDD6A4373}"/>
              </a:ext>
            </a:extLst>
          </p:cNvPr>
          <p:cNvSpPr txBox="1"/>
          <p:nvPr/>
        </p:nvSpPr>
        <p:spPr>
          <a:xfrm>
            <a:off x="2242463" y="1917280"/>
            <a:ext cx="239848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 fontAlgn="ctr">
              <a:buFontTx/>
              <a:buNone/>
            </a:pPr>
            <a:r>
              <a:rPr lang="ko-KR" altLang="en-US" sz="1050" dirty="0">
                <a:effectLst/>
                <a:latin typeface="+mn-ea"/>
                <a:ea typeface="+mn-ea"/>
              </a:rPr>
              <a:t>광고 매체에 </a:t>
            </a:r>
            <a:br>
              <a:rPr lang="en-US" altLang="ko-KR" sz="1050" dirty="0">
                <a:effectLst/>
                <a:latin typeface="+mn-ea"/>
                <a:ea typeface="+mn-ea"/>
              </a:rPr>
            </a:br>
            <a:r>
              <a:rPr lang="ko-KR" altLang="en-US" sz="1050" dirty="0">
                <a:effectLst/>
                <a:latin typeface="+mn-ea"/>
                <a:ea typeface="+mn-ea"/>
              </a:rPr>
              <a:t>최소 한번 이상 노출된 타깃 비율</a:t>
            </a:r>
            <a:endParaRPr lang="en-US" altLang="ko-KR" sz="1050" dirty="0">
              <a:effectLst/>
              <a:latin typeface="+mn-ea"/>
              <a:ea typeface="+mn-ea"/>
            </a:endParaRPr>
          </a:p>
          <a:p>
            <a:pPr marL="0" indent="0" rtl="0" fontAlgn="ctr">
              <a:buFontTx/>
              <a:buNone/>
            </a:pPr>
            <a:r>
              <a:rPr lang="en-US" altLang="ko-KR" sz="1050" dirty="0">
                <a:effectLst/>
                <a:latin typeface="+mn-ea"/>
                <a:ea typeface="+mn-ea"/>
              </a:rPr>
              <a:t>(</a:t>
            </a:r>
            <a:r>
              <a:rPr lang="ko-KR" altLang="en-US" sz="1050" dirty="0">
                <a:effectLst/>
                <a:latin typeface="+mn-ea"/>
                <a:ea typeface="+mn-ea"/>
              </a:rPr>
              <a:t>중복인물 제외</a:t>
            </a:r>
            <a:r>
              <a:rPr lang="en-US" altLang="ko-KR" sz="1050" dirty="0">
                <a:effectLst/>
                <a:latin typeface="+mn-ea"/>
                <a:ea typeface="+mn-ea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CFF29A-C0CD-49C1-B1B6-A67618524CDA}"/>
              </a:ext>
            </a:extLst>
          </p:cNvPr>
          <p:cNvSpPr txBox="1"/>
          <p:nvPr/>
        </p:nvSpPr>
        <p:spPr>
          <a:xfrm>
            <a:off x="889442" y="2863010"/>
            <a:ext cx="1078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Frequency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1B87BD-25F9-4A7E-A39E-CF88CDC67DC8}"/>
              </a:ext>
            </a:extLst>
          </p:cNvPr>
          <p:cNvSpPr txBox="1"/>
          <p:nvPr/>
        </p:nvSpPr>
        <p:spPr>
          <a:xfrm>
            <a:off x="2242463" y="2801455"/>
            <a:ext cx="23984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 fontAlgn="ctr">
              <a:buFontTx/>
              <a:buNone/>
            </a:pPr>
            <a:r>
              <a:rPr lang="ko-KR" altLang="en-US" sz="1100" dirty="0">
                <a:effectLst/>
                <a:latin typeface="+mn-ea"/>
                <a:ea typeface="+mn-ea"/>
              </a:rPr>
              <a:t>광고 시청 인구가 해당 광고에 노출된 </a:t>
            </a:r>
            <a:endParaRPr lang="en-US" altLang="ko-KR" sz="1100" dirty="0">
              <a:effectLst/>
              <a:latin typeface="+mn-ea"/>
              <a:ea typeface="+mn-ea"/>
            </a:endParaRPr>
          </a:p>
          <a:p>
            <a:pPr marL="0" indent="0" rtl="0" fontAlgn="ctr">
              <a:buFontTx/>
              <a:buNone/>
            </a:pPr>
            <a:r>
              <a:rPr lang="ko-KR" altLang="en-US" sz="1100" dirty="0">
                <a:effectLst/>
                <a:latin typeface="+mn-ea"/>
                <a:ea typeface="+mn-ea"/>
              </a:rPr>
              <a:t>평균 횟수</a:t>
            </a:r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7A6EF-4D52-4AB8-AE90-86F5751921CA}"/>
              </a:ext>
            </a:extLst>
          </p:cNvPr>
          <p:cNvSpPr txBox="1"/>
          <p:nvPr/>
        </p:nvSpPr>
        <p:spPr>
          <a:xfrm>
            <a:off x="2242463" y="3584871"/>
            <a:ext cx="23984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 fontAlgn="ctr">
              <a:buFontTx/>
              <a:buNone/>
            </a:pPr>
            <a:r>
              <a:rPr lang="en-US" altLang="ko-KR" sz="1100" dirty="0">
                <a:effectLst/>
                <a:latin typeface="+mn-ea"/>
                <a:ea typeface="+mn-ea"/>
              </a:rPr>
              <a:t>1000</a:t>
            </a:r>
            <a:r>
              <a:rPr lang="ko-KR" altLang="en-US" sz="1100" dirty="0">
                <a:effectLst/>
                <a:latin typeface="+mn-ea"/>
                <a:ea typeface="+mn-ea"/>
              </a:rPr>
              <a:t>명 노출 당 비용</a:t>
            </a:r>
            <a:endParaRPr lang="en-US" altLang="ko-KR" sz="1100" dirty="0">
              <a:effectLst/>
              <a:latin typeface="+mn-ea"/>
              <a:ea typeface="+mn-ea"/>
            </a:endParaRPr>
          </a:p>
          <a:p>
            <a:pPr marL="0" indent="0" rtl="0" fontAlgn="ctr">
              <a:buFontTx/>
              <a:buNone/>
            </a:pPr>
            <a:r>
              <a:rPr lang="en-US" altLang="ko-KR" sz="1100" dirty="0">
                <a:effectLst/>
                <a:latin typeface="+mn-ea"/>
                <a:ea typeface="+mn-ea"/>
              </a:rPr>
              <a:t>(</a:t>
            </a:r>
            <a:r>
              <a:rPr lang="ko-KR" altLang="en-US" sz="1100" dirty="0">
                <a:effectLst/>
                <a:latin typeface="+mn-ea"/>
                <a:ea typeface="+mn-ea"/>
              </a:rPr>
              <a:t>중복인물 포함</a:t>
            </a:r>
            <a:r>
              <a:rPr lang="en-US" altLang="ko-KR" sz="1100" dirty="0">
                <a:effectLst/>
                <a:latin typeface="+mn-ea"/>
                <a:ea typeface="+mn-ea"/>
              </a:rPr>
              <a:t>)</a:t>
            </a:r>
            <a:endParaRPr lang="ko-KR" altLang="en-US" sz="1100" dirty="0">
              <a:effectLst/>
              <a:latin typeface="+mn-ea"/>
              <a:ea typeface="+mn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CEA84C5-B2B7-4F44-ADDD-07DF35E53471}"/>
              </a:ext>
            </a:extLst>
          </p:cNvPr>
          <p:cNvSpPr/>
          <p:nvPr/>
        </p:nvSpPr>
        <p:spPr>
          <a:xfrm>
            <a:off x="889442" y="2586663"/>
            <a:ext cx="3942703" cy="54861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CD80CF6-BFD4-4FE9-9E70-2AE642AB867A}"/>
              </a:ext>
            </a:extLst>
          </p:cNvPr>
          <p:cNvSpPr/>
          <p:nvPr/>
        </p:nvSpPr>
        <p:spPr>
          <a:xfrm>
            <a:off x="889442" y="3370603"/>
            <a:ext cx="3942703" cy="54861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C054D15-06BA-4A53-A124-EE8A11BBF49D}"/>
              </a:ext>
            </a:extLst>
          </p:cNvPr>
          <p:cNvSpPr/>
          <p:nvPr/>
        </p:nvSpPr>
        <p:spPr>
          <a:xfrm>
            <a:off x="889442" y="4154544"/>
            <a:ext cx="3942703" cy="54861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DB7DDFC-5E32-4943-A38A-6AE58B060B3E}"/>
              </a:ext>
            </a:extLst>
          </p:cNvPr>
          <p:cNvSpPr/>
          <p:nvPr/>
        </p:nvSpPr>
        <p:spPr>
          <a:xfrm>
            <a:off x="889442" y="1802723"/>
            <a:ext cx="3942703" cy="54861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577013-CBB4-499D-892C-1A9A64DC456D}"/>
              </a:ext>
            </a:extLst>
          </p:cNvPr>
          <p:cNvSpPr txBox="1"/>
          <p:nvPr/>
        </p:nvSpPr>
        <p:spPr>
          <a:xfrm>
            <a:off x="1211602" y="4598743"/>
            <a:ext cx="4078233" cy="184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algn="l"/>
            <a:r>
              <a:rPr lang="en-US" altLang="ko-KR" sz="1100" dirty="0"/>
              <a:t>Reach</a:t>
            </a:r>
            <a:r>
              <a:rPr lang="en-US" altLang="ko-KR" sz="1100" dirty="0">
                <a:latin typeface="+mn-ea"/>
                <a:ea typeface="+mn-ea"/>
              </a:rPr>
              <a:t> </a:t>
            </a:r>
          </a:p>
          <a:p>
            <a:pPr algn="l"/>
            <a:r>
              <a:rPr lang="en-US" altLang="ko-KR" sz="1100" dirty="0">
                <a:latin typeface="+mn-ea"/>
                <a:ea typeface="+mn-ea"/>
              </a:rPr>
              <a:t>   (</a:t>
            </a:r>
            <a:r>
              <a:rPr lang="ko-KR" altLang="en-US" sz="1100" dirty="0" err="1">
                <a:latin typeface="+mn-ea"/>
                <a:ea typeface="+mn-ea"/>
              </a:rPr>
              <a:t>무신사</a:t>
            </a:r>
            <a:r>
              <a:rPr lang="ko-KR" altLang="en-US" sz="1100" dirty="0">
                <a:latin typeface="+mn-ea"/>
                <a:ea typeface="+mn-ea"/>
              </a:rPr>
              <a:t> 광고 시청 </a:t>
            </a:r>
            <a:r>
              <a:rPr lang="en-US" altLang="ko-KR" sz="1100" dirty="0">
                <a:latin typeface="+mn-ea"/>
                <a:ea typeface="+mn-ea"/>
              </a:rPr>
              <a:t>2030 </a:t>
            </a:r>
            <a:r>
              <a:rPr lang="ko-KR" altLang="en-US" sz="1100" dirty="0">
                <a:latin typeface="+mn-ea"/>
                <a:ea typeface="+mn-ea"/>
              </a:rPr>
              <a:t>남</a:t>
            </a:r>
            <a:r>
              <a:rPr lang="en-US" altLang="ko-KR" sz="1100" dirty="0">
                <a:latin typeface="+mn-ea"/>
                <a:ea typeface="+mn-ea"/>
              </a:rPr>
              <a:t>) / (</a:t>
            </a:r>
            <a:r>
              <a:rPr lang="ko-KR" altLang="en-US" sz="1100" dirty="0">
                <a:latin typeface="+mn-ea"/>
                <a:ea typeface="+mn-ea"/>
              </a:rPr>
              <a:t>전체 </a:t>
            </a:r>
            <a:r>
              <a:rPr lang="en-US" altLang="ko-KR" sz="1100" dirty="0">
                <a:latin typeface="+mn-ea"/>
                <a:ea typeface="+mn-ea"/>
              </a:rPr>
              <a:t>2030 </a:t>
            </a:r>
            <a:r>
              <a:rPr lang="ko-KR" altLang="en-US" sz="1100" dirty="0">
                <a:latin typeface="+mn-ea"/>
                <a:ea typeface="+mn-ea"/>
              </a:rPr>
              <a:t>남</a:t>
            </a:r>
            <a:r>
              <a:rPr lang="en-US" altLang="ko-KR" sz="1100" dirty="0">
                <a:latin typeface="+mn-ea"/>
                <a:ea typeface="+mn-ea"/>
              </a:rPr>
              <a:t>) = 66.7%</a:t>
            </a:r>
          </a:p>
          <a:p>
            <a:pPr algn="l"/>
            <a:r>
              <a:rPr lang="en-US" altLang="ko-KR" sz="1100" dirty="0"/>
              <a:t>CPM</a:t>
            </a:r>
          </a:p>
          <a:p>
            <a:pPr algn="l"/>
            <a:r>
              <a:rPr lang="en-US" altLang="ko-KR" sz="1100" dirty="0">
                <a:latin typeface="+mn-ea"/>
                <a:ea typeface="+mn-ea"/>
              </a:rPr>
              <a:t>   Budget / (</a:t>
            </a:r>
            <a:r>
              <a:rPr lang="ko-KR" altLang="en-US" sz="1100" dirty="0" err="1">
                <a:latin typeface="+mn-ea"/>
                <a:ea typeface="+mn-ea"/>
              </a:rPr>
              <a:t>무신사</a:t>
            </a:r>
            <a:r>
              <a:rPr lang="ko-KR" altLang="en-US" sz="1100" dirty="0">
                <a:latin typeface="+mn-ea"/>
                <a:ea typeface="+mn-ea"/>
              </a:rPr>
              <a:t> 광고 시청 </a:t>
            </a:r>
            <a:r>
              <a:rPr lang="en-US" altLang="ko-KR" sz="1100" dirty="0">
                <a:latin typeface="+mn-ea"/>
                <a:ea typeface="+mn-ea"/>
              </a:rPr>
              <a:t>2030 </a:t>
            </a:r>
            <a:r>
              <a:rPr lang="ko-KR" altLang="en-US" sz="1100" dirty="0">
                <a:latin typeface="+mn-ea"/>
                <a:ea typeface="+mn-ea"/>
              </a:rPr>
              <a:t>남</a:t>
            </a:r>
            <a:r>
              <a:rPr lang="en-US" altLang="ko-KR" sz="1100" dirty="0">
                <a:latin typeface="+mn-ea"/>
                <a:ea typeface="+mn-ea"/>
              </a:rPr>
              <a:t>) * 1000</a:t>
            </a:r>
            <a:r>
              <a:rPr lang="ko-KR" altLang="en-US" sz="1100" dirty="0">
                <a:latin typeface="+mn-ea"/>
                <a:ea typeface="+mn-ea"/>
              </a:rPr>
              <a:t>명</a:t>
            </a:r>
            <a:endParaRPr lang="en-US" altLang="ko-KR" sz="1100" dirty="0">
              <a:latin typeface="+mn-ea"/>
              <a:ea typeface="+mn-ea"/>
            </a:endParaRPr>
          </a:p>
          <a:p>
            <a:pPr algn="l"/>
            <a:r>
              <a:rPr lang="en-US" altLang="ko-KR" sz="1100" dirty="0"/>
              <a:t>Frequency</a:t>
            </a:r>
            <a:endParaRPr lang="en-US" altLang="ko-KR" sz="1100" dirty="0">
              <a:latin typeface="+mn-ea"/>
              <a:ea typeface="+mn-ea"/>
            </a:endParaRPr>
          </a:p>
          <a:p>
            <a:pPr algn="l"/>
            <a:r>
              <a:rPr lang="en-US" altLang="ko-KR" sz="1100" dirty="0">
                <a:latin typeface="+mn-ea"/>
                <a:ea typeface="+mn-ea"/>
              </a:rPr>
              <a:t>   (2030 </a:t>
            </a:r>
            <a:r>
              <a:rPr lang="ko-KR" altLang="en-US" sz="1100" dirty="0">
                <a:latin typeface="+mn-ea"/>
                <a:ea typeface="+mn-ea"/>
              </a:rPr>
              <a:t>남성에게 노출된 횟수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/ (</a:t>
            </a:r>
            <a:r>
              <a:rPr lang="ko-KR" altLang="en-US" sz="1100" dirty="0" err="1">
                <a:latin typeface="+mn-ea"/>
                <a:ea typeface="+mn-ea"/>
              </a:rPr>
              <a:t>무신사</a:t>
            </a:r>
            <a:r>
              <a:rPr lang="ko-KR" altLang="en-US" sz="1100" dirty="0">
                <a:latin typeface="+mn-ea"/>
                <a:ea typeface="+mn-ea"/>
              </a:rPr>
              <a:t> 광고 시청 </a:t>
            </a:r>
            <a:r>
              <a:rPr lang="en-US" altLang="ko-KR" sz="1100" dirty="0">
                <a:latin typeface="+mn-ea"/>
                <a:ea typeface="+mn-ea"/>
              </a:rPr>
              <a:t>2030 </a:t>
            </a:r>
            <a:r>
              <a:rPr lang="ko-KR" altLang="en-US" sz="1100" dirty="0">
                <a:latin typeface="+mn-ea"/>
                <a:ea typeface="+mn-ea"/>
              </a:rPr>
              <a:t>남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  <a:r>
              <a:rPr lang="ko-KR" altLang="en-US" sz="1100" dirty="0">
                <a:latin typeface="+mn-ea"/>
                <a:ea typeface="+mn-ea"/>
              </a:rPr>
              <a:t> </a:t>
            </a:r>
            <a:r>
              <a:rPr lang="en-US" altLang="ko-KR" sz="1100" dirty="0">
                <a:latin typeface="+mn-ea"/>
                <a:ea typeface="+mn-ea"/>
              </a:rPr>
              <a:t>= 3.5</a:t>
            </a:r>
            <a:r>
              <a:rPr lang="ko-KR" altLang="en-US" sz="1100" dirty="0">
                <a:latin typeface="+mn-ea"/>
                <a:ea typeface="+mn-ea"/>
              </a:rPr>
              <a:t>회</a:t>
            </a:r>
            <a:endParaRPr lang="en-US" altLang="ko-KR" sz="1100" dirty="0">
              <a:latin typeface="+mn-ea"/>
              <a:ea typeface="+mn-ea"/>
            </a:endParaRPr>
          </a:p>
          <a:p>
            <a:pPr algn="l"/>
            <a:endParaRPr lang="en-US" altLang="ko-KR" sz="1100" dirty="0">
              <a:latin typeface="+mn-ea"/>
              <a:ea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C93106-0438-4F1A-A245-86D50AC7F088}"/>
              </a:ext>
            </a:extLst>
          </p:cNvPr>
          <p:cNvSpPr txBox="1"/>
          <p:nvPr/>
        </p:nvSpPr>
        <p:spPr>
          <a:xfrm>
            <a:off x="948249" y="4341491"/>
            <a:ext cx="24315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EX) </a:t>
            </a:r>
            <a:r>
              <a:rPr lang="ko-KR" altLang="en-US" sz="1100" dirty="0" err="1"/>
              <a:t>무신사</a:t>
            </a:r>
            <a:r>
              <a:rPr lang="ko-KR" altLang="en-US" sz="1100" dirty="0"/>
              <a:t> 광고 </a:t>
            </a:r>
            <a:r>
              <a:rPr lang="en-US" altLang="ko-KR" sz="1100" dirty="0"/>
              <a:t>(</a:t>
            </a:r>
            <a:r>
              <a:rPr lang="ko-KR" altLang="en-US" sz="1100" dirty="0"/>
              <a:t>타겟 </a:t>
            </a:r>
            <a:r>
              <a:rPr lang="en-US" altLang="ko-KR" sz="1100" dirty="0"/>
              <a:t>: 2030 </a:t>
            </a:r>
            <a:r>
              <a:rPr lang="ko-KR" altLang="en-US" sz="1100" dirty="0"/>
              <a:t>남성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AC6765-C52F-4E64-ABDE-7B9B4A99A841}"/>
              </a:ext>
            </a:extLst>
          </p:cNvPr>
          <p:cNvSpPr/>
          <p:nvPr/>
        </p:nvSpPr>
        <p:spPr>
          <a:xfrm rot="5400000">
            <a:off x="6642569" y="1381185"/>
            <a:ext cx="5039764" cy="4811325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2C52BB-E2F0-4C83-9FFC-6CDC73528D3F}"/>
              </a:ext>
            </a:extLst>
          </p:cNvPr>
          <p:cNvSpPr/>
          <p:nvPr/>
        </p:nvSpPr>
        <p:spPr>
          <a:xfrm>
            <a:off x="6756787" y="1266964"/>
            <a:ext cx="1402311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효율성 시각화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841C0B-F9FF-4598-A698-34618455A799}"/>
              </a:ext>
            </a:extLst>
          </p:cNvPr>
          <p:cNvGrpSpPr/>
          <p:nvPr/>
        </p:nvGrpSpPr>
        <p:grpSpPr>
          <a:xfrm>
            <a:off x="7053789" y="1780449"/>
            <a:ext cx="4178435" cy="4347508"/>
            <a:chOff x="7070594" y="1830153"/>
            <a:chExt cx="4178435" cy="4347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312F08-D85C-4658-9E05-0A3C021E2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1" t="9995" r="1761" b="2336"/>
            <a:stretch/>
          </p:blipFill>
          <p:spPr>
            <a:xfrm>
              <a:off x="7075872" y="1830153"/>
              <a:ext cx="4173157" cy="193659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5EF11C-22E4-41F7-97F3-19AAE804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0594" y="3756342"/>
              <a:ext cx="4173157" cy="117029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B1C089-1CE3-4228-BDC0-079D05172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5872" y="4926640"/>
              <a:ext cx="4167879" cy="1251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834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4606" y="3061493"/>
            <a:ext cx="9602788" cy="73501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 영상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7B1807-FF17-45E3-AFD0-793544939190}"/>
              </a:ext>
            </a:extLst>
          </p:cNvPr>
          <p:cNvCxnSpPr>
            <a:cxnSpLocks/>
          </p:cNvCxnSpPr>
          <p:nvPr/>
        </p:nvCxnSpPr>
        <p:spPr>
          <a:xfrm>
            <a:off x="2889504" y="2101800"/>
            <a:ext cx="6412992" cy="0"/>
          </a:xfrm>
          <a:prstGeom prst="line">
            <a:avLst/>
          </a:prstGeom>
          <a:noFill/>
          <a:ln w="127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F5739F8-7C62-4E45-972F-FC6966AFC26C}"/>
              </a:ext>
            </a:extLst>
          </p:cNvPr>
          <p:cNvCxnSpPr>
            <a:cxnSpLocks/>
          </p:cNvCxnSpPr>
          <p:nvPr/>
        </p:nvCxnSpPr>
        <p:spPr>
          <a:xfrm>
            <a:off x="2889504" y="4875418"/>
            <a:ext cx="6412992" cy="0"/>
          </a:xfrm>
          <a:prstGeom prst="line">
            <a:avLst/>
          </a:prstGeom>
          <a:noFill/>
          <a:ln w="127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52820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B351C-7FCC-4013-95BE-92647AE3AFEB}"/>
              </a:ext>
            </a:extLst>
          </p:cNvPr>
          <p:cNvSpPr txBox="1"/>
          <p:nvPr/>
        </p:nvSpPr>
        <p:spPr>
          <a:xfrm>
            <a:off x="2992814" y="5647727"/>
            <a:ext cx="814161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2019.10 </a:t>
            </a:r>
          </a:p>
          <a:p>
            <a:pPr algn="r"/>
            <a:r>
              <a:rPr lang="ko-KR" altLang="en-US" sz="1100" dirty="0"/>
              <a:t>디지털 옥외광고 매체 효과 측정 모델 개발에 관한 연구</a:t>
            </a:r>
            <a:r>
              <a:rPr lang="en-US" altLang="ko-KR" sz="1100" dirty="0"/>
              <a:t>: </a:t>
            </a:r>
            <a:r>
              <a:rPr lang="ko-KR" altLang="en-US" sz="1100" dirty="0"/>
              <a:t>옥상형과 벽면형을 중심으로</a:t>
            </a:r>
          </a:p>
          <a:p>
            <a:pPr algn="r"/>
            <a:r>
              <a:rPr lang="en-US" altLang="ko-KR" sz="1100" dirty="0"/>
              <a:t>Kim, Shin </a:t>
            </a:r>
            <a:r>
              <a:rPr lang="en-US" altLang="ko-KR" sz="1100" dirty="0" err="1"/>
              <a:t>Youp</a:t>
            </a:r>
            <a:r>
              <a:rPr lang="en-US" altLang="ko-KR" sz="1100" dirty="0"/>
              <a:t>; Shim</a:t>
            </a:r>
            <a:r>
              <a:rPr lang="ko-KR" altLang="en-US" sz="1100" dirty="0"/>
              <a:t>， </a:t>
            </a:r>
            <a:r>
              <a:rPr lang="en-US" altLang="ko-KR" sz="1100" dirty="0"/>
              <a:t>Sung </a:t>
            </a:r>
            <a:r>
              <a:rPr lang="en-US" altLang="ko-KR" sz="1100" dirty="0" err="1"/>
              <a:t>Wook</a:t>
            </a:r>
            <a:endParaRPr lang="ko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217743-A495-461C-9D4B-D9DF44A1F42B}"/>
              </a:ext>
            </a:extLst>
          </p:cNvPr>
          <p:cNvSpPr/>
          <p:nvPr/>
        </p:nvSpPr>
        <p:spPr>
          <a:xfrm>
            <a:off x="1170133" y="3389772"/>
            <a:ext cx="4247689" cy="160256"/>
          </a:xfrm>
          <a:prstGeom prst="rect">
            <a:avLst/>
          </a:prstGeom>
          <a:solidFill>
            <a:srgbClr val="656EE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4BB40-3827-4E68-839D-119BB1809842}"/>
              </a:ext>
            </a:extLst>
          </p:cNvPr>
          <p:cNvSpPr txBox="1"/>
          <p:nvPr/>
        </p:nvSpPr>
        <p:spPr>
          <a:xfrm>
            <a:off x="1057569" y="3025824"/>
            <a:ext cx="10076861" cy="248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/>
              <a:t>2018년 옥외광고 시장은 1조342억 원으로 소폭 성장한 가운데 디지털 옥외광고는 옥외광고 자유표시구역의 화제성 및 </a:t>
            </a:r>
            <a:r>
              <a:rPr lang="ko-KR" altLang="en-US" sz="1600" dirty="0" err="1"/>
              <a:t>프로그래매틱</a:t>
            </a:r>
            <a:r>
              <a:rPr lang="ko-KR" altLang="en-US" sz="1600" dirty="0"/>
              <a:t> 광고 등 디지털 기술의 발전에 따라 지속적으로 성장할 것으로 전망된다. 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그러나 이 같은 성장 전망에도 불구하고 효과 측정의 어려움으로 실제 광고 집행은 정체되어 있는 실정이다. 이를 해결하기 위해 옥외광고 및 디지털 옥외광고 효과 측정에 관한 많은 연구가 있지만 아직은 개념적인 측면에 치우쳐 있고 영향 변수를 측정하기 위한 별도의 조사가 필요한 한계점을 가지고 있다.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80A653-C5B2-42A5-B15E-C228560E466F}"/>
              </a:ext>
            </a:extLst>
          </p:cNvPr>
          <p:cNvSpPr/>
          <p:nvPr/>
        </p:nvSpPr>
        <p:spPr>
          <a:xfrm>
            <a:off x="2411942" y="4360733"/>
            <a:ext cx="5767314" cy="160256"/>
          </a:xfrm>
          <a:prstGeom prst="rect">
            <a:avLst/>
          </a:prstGeom>
          <a:solidFill>
            <a:srgbClr val="656EE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부제목 1">
            <a:extLst>
              <a:ext uri="{FF2B5EF4-FFF2-40B4-BE49-F238E27FC236}">
                <a16:creationId xmlns:a16="http://schemas.microsoft.com/office/drawing/2014/main" id="{7CCE64AE-EA77-47CC-817B-A5AB27BFB606}"/>
              </a:ext>
            </a:extLst>
          </p:cNvPr>
          <p:cNvSpPr txBox="1">
            <a:spLocks/>
          </p:cNvSpPr>
          <p:nvPr/>
        </p:nvSpPr>
        <p:spPr>
          <a:xfrm>
            <a:off x="1057569" y="1900718"/>
            <a:ext cx="4141352" cy="426142"/>
          </a:xfrm>
          <a:prstGeom prst="rect">
            <a:avLst/>
          </a:prstGeom>
        </p:spPr>
        <p:txBody>
          <a:bodyPr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가정 밖에서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 중에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경험하는 모든 광고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C23DA-B4FA-4E00-B3A9-82FB2A0885C6}"/>
              </a:ext>
            </a:extLst>
          </p:cNvPr>
          <p:cNvSpPr txBox="1"/>
          <p:nvPr/>
        </p:nvSpPr>
        <p:spPr>
          <a:xfrm>
            <a:off x="754145" y="1461639"/>
            <a:ext cx="258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옥외</a:t>
            </a:r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광고란</a:t>
            </a:r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9B450-FFAB-4B21-A5F3-EB368DB8BC0C}"/>
              </a:ext>
            </a:extLst>
          </p:cNvPr>
          <p:cNvSpPr txBox="1"/>
          <p:nvPr/>
        </p:nvSpPr>
        <p:spPr>
          <a:xfrm>
            <a:off x="754144" y="2642083"/>
            <a:ext cx="3271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옥외</a:t>
            </a:r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광고의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성장과 한계</a:t>
            </a:r>
          </a:p>
        </p:txBody>
      </p:sp>
    </p:spTree>
    <p:extLst>
      <p:ext uri="{BB962C8B-B14F-4D97-AF65-F5344CB8AC3E}">
        <p14:creationId xmlns:p14="http://schemas.microsoft.com/office/powerpoint/2010/main" val="762264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4606" y="3061493"/>
            <a:ext cx="9602788" cy="73501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Self Evaluation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30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89FCBF-8993-475F-A133-5E469C5CE6B9}"/>
              </a:ext>
            </a:extLst>
          </p:cNvPr>
          <p:cNvSpPr/>
          <p:nvPr/>
        </p:nvSpPr>
        <p:spPr>
          <a:xfrm>
            <a:off x="587376" y="1698421"/>
            <a:ext cx="3926752" cy="4617873"/>
          </a:xfrm>
          <a:prstGeom prst="rect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1A1D7-EC51-4E13-8C66-A5E6DDA98804}"/>
              </a:ext>
            </a:extLst>
          </p:cNvPr>
          <p:cNvSpPr txBox="1"/>
          <p:nvPr/>
        </p:nvSpPr>
        <p:spPr>
          <a:xfrm>
            <a:off x="837974" y="2762338"/>
            <a:ext cx="3421510" cy="2212465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 문제를 해결하기 위한 데이터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마스킹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b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 혹은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특징값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저장 기술 구현의 필요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 및 디바이스 메모리 제한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정보상 동양인 이미지 수집 한계 따른 </a:t>
            </a:r>
            <a:b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정확도 하향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엘리베이터 내 사각지대 이미지 수집 제한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제목 6">
            <a:extLst>
              <a:ext uri="{FF2B5EF4-FFF2-40B4-BE49-F238E27FC236}">
                <a16:creationId xmlns:a16="http://schemas.microsoft.com/office/drawing/2014/main" id="{125F3395-EEC1-45DA-A59E-48F93ADA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</a:t>
            </a:r>
            <a:r>
              <a:rPr lang="ko-KR" altLang="en-US" dirty="0"/>
              <a:t>아쉬운 점 및 발전 가능성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F4F2AE-150D-4E0D-B1B8-F5924BA2C432}"/>
              </a:ext>
            </a:extLst>
          </p:cNvPr>
          <p:cNvSpPr/>
          <p:nvPr/>
        </p:nvSpPr>
        <p:spPr>
          <a:xfrm>
            <a:off x="595948" y="1703997"/>
            <a:ext cx="1474853" cy="371066"/>
          </a:xfrm>
          <a:prstGeom prst="rect">
            <a:avLst/>
          </a:prstGeom>
          <a:solidFill>
            <a:srgbClr val="EDE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아쉬운 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6CE631-5E9E-42DD-B1C2-C992E2E9E1DD}"/>
              </a:ext>
            </a:extLst>
          </p:cNvPr>
          <p:cNvSpPr txBox="1"/>
          <p:nvPr/>
        </p:nvSpPr>
        <p:spPr>
          <a:xfrm>
            <a:off x="5378323" y="2195175"/>
            <a:ext cx="5680770" cy="3812903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Bold" panose="00000800000000000000" pitchFamily="2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서비스 측면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  <a:ea typeface="+mn-ea"/>
              </a:rPr>
              <a:t>안경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강아지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및 유모차 </a:t>
            </a:r>
            <a:r>
              <a:rPr lang="ko-KR" altLang="en-US" sz="1200" dirty="0"/>
              <a:t>등 다양한 객체 인식을 기반</a:t>
            </a:r>
            <a:r>
              <a:rPr lang="ko-KR" altLang="en-US" sz="1200" dirty="0">
                <a:latin typeface="+mn-ea"/>
                <a:ea typeface="+mn-ea"/>
              </a:rPr>
              <a:t>으로 한 타겟팅 광고 발전 가능</a:t>
            </a:r>
            <a:endParaRPr lang="en-US" altLang="ko-KR" sz="12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  <a:ea typeface="+mn-ea"/>
              </a:rPr>
              <a:t>개인 정보 문제의 경우</a:t>
            </a:r>
            <a:r>
              <a:rPr lang="en-US" altLang="ko-KR" sz="1200" dirty="0">
                <a:latin typeface="+mn-ea"/>
                <a:ea typeface="+mn-ea"/>
              </a:rPr>
              <a:t>  </a:t>
            </a:r>
            <a:r>
              <a:rPr lang="ko-KR" altLang="en-US" sz="1200" dirty="0">
                <a:latin typeface="+mn-ea"/>
                <a:ea typeface="+mn-ea"/>
              </a:rPr>
              <a:t>광고 </a:t>
            </a:r>
            <a:r>
              <a:rPr lang="en-US" altLang="ko-KR" sz="1200" dirty="0">
                <a:latin typeface="+mn-ea"/>
                <a:ea typeface="+mn-ea"/>
              </a:rPr>
              <a:t>TV </a:t>
            </a:r>
            <a:r>
              <a:rPr lang="ko-KR" altLang="en-US" sz="1200" dirty="0">
                <a:latin typeface="+mn-ea"/>
                <a:ea typeface="+mn-ea"/>
              </a:rPr>
              <a:t>설치 아파트 내의 동의 후 과정 진행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ko-KR" altLang="en-US" sz="1200" dirty="0">
                <a:latin typeface="+mn-ea"/>
                <a:ea typeface="+mn-ea"/>
              </a:rPr>
              <a:t>그 외 </a:t>
            </a:r>
            <a:r>
              <a:rPr lang="ko-KR" altLang="en-US" sz="1200" dirty="0"/>
              <a:t>데이터 </a:t>
            </a:r>
            <a:r>
              <a:rPr lang="ko-KR" altLang="en-US" sz="1200" dirty="0" err="1"/>
              <a:t>마스킹</a:t>
            </a:r>
            <a:r>
              <a:rPr lang="ko-KR" altLang="en-US" sz="1200" dirty="0"/>
              <a:t> 기술 혹은 특징 값만 저장하는 방향</a:t>
            </a:r>
            <a:r>
              <a:rPr lang="ko-KR" altLang="en-US" sz="1200" dirty="0">
                <a:latin typeface="+mn-ea"/>
                <a:ea typeface="+mn-ea"/>
              </a:rPr>
              <a:t>으로 개선 가능</a:t>
            </a:r>
            <a:endParaRPr lang="en-US" altLang="ko-KR" sz="120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  <a:ea typeface="+mn-ea"/>
              </a:rPr>
              <a:t>엘리베이터</a:t>
            </a:r>
            <a:r>
              <a:rPr lang="en-US" altLang="ko-KR" sz="1200" dirty="0">
                <a:latin typeface="+mn-ea"/>
                <a:ea typeface="+mn-ea"/>
              </a:rPr>
              <a:t>TV</a:t>
            </a:r>
            <a:r>
              <a:rPr lang="ko-KR" altLang="en-US" sz="1200" dirty="0">
                <a:latin typeface="+mn-ea"/>
                <a:ea typeface="+mn-ea"/>
              </a:rPr>
              <a:t> 광고 뿐만 아니라 버스나 지하철 외 </a:t>
            </a:r>
            <a:r>
              <a:rPr lang="ko-KR" altLang="en-US" sz="1200" dirty="0"/>
              <a:t>다양한 옥외 광고에 적용가능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기술 측면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  <a:ea typeface="+mn-ea"/>
              </a:rPr>
              <a:t>동양인 데이터를 추가 확보하여 한국인 대상으로 </a:t>
            </a:r>
            <a:r>
              <a:rPr lang="ko-KR" altLang="en-US" sz="1200" dirty="0"/>
              <a:t>모델 정확도 향상 가능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  <a:ea typeface="+mn-ea"/>
              </a:rPr>
              <a:t>일정 시간 경과 후 사용자 확인을 거쳐 자동 로그아웃 등 서비스 </a:t>
            </a:r>
            <a:r>
              <a:rPr lang="en-US" altLang="ko-KR" sz="1200" dirty="0"/>
              <a:t>Back-end</a:t>
            </a:r>
            <a:r>
              <a:rPr lang="ko-KR" altLang="en-US" sz="1200" dirty="0"/>
              <a:t> 기능 강화</a:t>
            </a:r>
            <a:endParaRPr lang="en-US" altLang="ko-KR" sz="12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  <a:ea typeface="+mn-ea"/>
              </a:rPr>
              <a:t>플라스크 서버를 람다를 통해 </a:t>
            </a:r>
            <a:r>
              <a:rPr lang="ko-KR" altLang="en-US" sz="1200" dirty="0"/>
              <a:t>서버리스로 작동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841B3D-5CEB-44E4-B202-596D8B747F39}"/>
              </a:ext>
            </a:extLst>
          </p:cNvPr>
          <p:cNvSpPr/>
          <p:nvPr/>
        </p:nvSpPr>
        <p:spPr>
          <a:xfrm rot="5400000">
            <a:off x="6006591" y="747204"/>
            <a:ext cx="4617872" cy="6505169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4624AA-677D-4BCB-AE38-96E078244E8B}"/>
              </a:ext>
            </a:extLst>
          </p:cNvPr>
          <p:cNvSpPr/>
          <p:nvPr/>
        </p:nvSpPr>
        <p:spPr>
          <a:xfrm>
            <a:off x="5068850" y="1698368"/>
            <a:ext cx="1474853" cy="371066"/>
          </a:xfrm>
          <a:prstGeom prst="rect">
            <a:avLst/>
          </a:prstGeom>
          <a:solidFill>
            <a:srgbClr val="FCE2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 가능성</a:t>
            </a:r>
          </a:p>
        </p:txBody>
      </p:sp>
    </p:spTree>
    <p:extLst>
      <p:ext uri="{BB962C8B-B14F-4D97-AF65-F5344CB8AC3E}">
        <p14:creationId xmlns:p14="http://schemas.microsoft.com/office/powerpoint/2010/main" val="3096656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98AF0279-BF80-44C9-82AE-D53BB345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소감 및 총평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725035-BC5B-4413-9FE6-A2250906A66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19" y="3136086"/>
            <a:ext cx="1095014" cy="1094876"/>
          </a:xfrm>
          <a:prstGeom prst="ellipse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51B331-D561-45D6-A6AA-A391AE048BB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19" y="5373042"/>
            <a:ext cx="1094876" cy="1094876"/>
          </a:xfrm>
          <a:prstGeom prst="ellipse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2B868C-F3B8-4396-B497-BA76C9900C4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51569" t="39952" r="32969" b="34057"/>
          <a:stretch/>
        </p:blipFill>
        <p:spPr>
          <a:xfrm>
            <a:off x="9923603" y="1824886"/>
            <a:ext cx="1094400" cy="1094400"/>
          </a:xfrm>
          <a:prstGeom prst="ellipse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847A0C-CDB9-4B67-B0C9-59359BC0C6D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17311" t="11650" r="40698" b="50000"/>
          <a:stretch/>
        </p:blipFill>
        <p:spPr>
          <a:xfrm>
            <a:off x="1262326" y="1176349"/>
            <a:ext cx="1094400" cy="1094400"/>
          </a:xfrm>
          <a:prstGeom prst="ellipse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9FE2B7-4603-49CE-B692-5DB373D652CF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844443" y="4219862"/>
            <a:ext cx="1094876" cy="1094876"/>
          </a:xfrm>
          <a:prstGeom prst="ellipse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D3613FC-D6E0-4561-AD89-430ADD8435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0" b="30555"/>
          <a:stretch/>
        </p:blipFill>
        <p:spPr>
          <a:xfrm>
            <a:off x="1412557" y="1042667"/>
            <a:ext cx="9294977" cy="10948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91E2343-F9F6-4F87-8E6B-7EC045AF09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0" b="30555"/>
          <a:stretch/>
        </p:blipFill>
        <p:spPr>
          <a:xfrm>
            <a:off x="1412557" y="2120093"/>
            <a:ext cx="9294977" cy="1094876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AC9DF6F-7AF9-4548-9F3F-89E396EA36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0" b="30555"/>
          <a:stretch/>
        </p:blipFill>
        <p:spPr>
          <a:xfrm>
            <a:off x="1412557" y="3197519"/>
            <a:ext cx="9294977" cy="10948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2ACDC5E-C157-4230-B20D-9E237527F1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0" b="30555"/>
          <a:stretch/>
        </p:blipFill>
        <p:spPr>
          <a:xfrm>
            <a:off x="1412557" y="5352373"/>
            <a:ext cx="9294977" cy="1094876"/>
          </a:xfrm>
          <a:prstGeom prst="rect">
            <a:avLst/>
          </a:prstGeom>
        </p:spPr>
      </p:pic>
      <p:sp>
        <p:nvSpPr>
          <p:cNvPr id="29" name="부제목 1">
            <a:extLst>
              <a:ext uri="{FF2B5EF4-FFF2-40B4-BE49-F238E27FC236}">
                <a16:creationId xmlns:a16="http://schemas.microsoft.com/office/drawing/2014/main" id="{63B7B6EC-FD8C-44B4-BACF-D041343E0D2E}"/>
              </a:ext>
            </a:extLst>
          </p:cNvPr>
          <p:cNvSpPr txBox="1">
            <a:spLocks/>
          </p:cNvSpPr>
          <p:nvPr/>
        </p:nvSpPr>
        <p:spPr>
          <a:xfrm>
            <a:off x="3030064" y="3455767"/>
            <a:ext cx="6379188" cy="57573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1100" dirty="0"/>
              <a:t>디바이스만으로 구현할 수 없는 한계점을 서버 운영과 데이터 분석을 더하여 극복할 수 있었고</a:t>
            </a:r>
            <a:r>
              <a:rPr lang="en-US" altLang="ko-KR" sz="1100" dirty="0"/>
              <a:t>, </a:t>
            </a:r>
            <a:br>
              <a:rPr lang="en-US" altLang="ko-KR" sz="1100" dirty="0"/>
            </a:br>
            <a:r>
              <a:rPr lang="ko-KR" altLang="en-US" sz="1100" dirty="0"/>
              <a:t>다양한 분야에 이해를 넓히는 계기가 됐습니다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부제목 1">
            <a:extLst>
              <a:ext uri="{FF2B5EF4-FFF2-40B4-BE49-F238E27FC236}">
                <a16:creationId xmlns:a16="http://schemas.microsoft.com/office/drawing/2014/main" id="{6AA73B31-EBD1-4F06-A6FF-E43B687F6E0B}"/>
              </a:ext>
            </a:extLst>
          </p:cNvPr>
          <p:cNvSpPr txBox="1">
            <a:spLocks/>
          </p:cNvSpPr>
          <p:nvPr/>
        </p:nvSpPr>
        <p:spPr>
          <a:xfrm>
            <a:off x="3030064" y="5632612"/>
            <a:ext cx="6379188" cy="57573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전공 프로젝트에서 클라우드만 작업했을 때 보다 클라우드의 주요 역할인 서비스들을 연결하며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여러 기능들을 공부할 수 있었고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팀원들과 소통하며 원하는 결과물을 만들어서 전체 서비스 과정을 이해했습니다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41" name="부제목 1">
            <a:extLst>
              <a:ext uri="{FF2B5EF4-FFF2-40B4-BE49-F238E27FC236}">
                <a16:creationId xmlns:a16="http://schemas.microsoft.com/office/drawing/2014/main" id="{505D692B-6B64-4CBD-807A-CF94C1FCF465}"/>
              </a:ext>
            </a:extLst>
          </p:cNvPr>
          <p:cNvSpPr txBox="1">
            <a:spLocks/>
          </p:cNvSpPr>
          <p:nvPr/>
        </p:nvSpPr>
        <p:spPr>
          <a:xfrm>
            <a:off x="2709549" y="2396449"/>
            <a:ext cx="6379188" cy="57573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ko-KR" altLang="en-US" sz="1100" dirty="0"/>
              <a:t>데이터를 분석한 내용을 직접 서비스로 구현하는 전체 플로우를 경험할 수 있어서 좋았습니다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또한 </a:t>
            </a:r>
            <a:r>
              <a:rPr lang="en-US" altLang="ko-KR" sz="1100" dirty="0"/>
              <a:t>IT </a:t>
            </a:r>
            <a:r>
              <a:rPr lang="ko-KR" altLang="en-US" sz="1100" dirty="0"/>
              <a:t>업계의 </a:t>
            </a:r>
            <a:br>
              <a:rPr lang="en-US" altLang="ko-KR" sz="1100" dirty="0"/>
            </a:br>
            <a:r>
              <a:rPr lang="ko-KR" altLang="en-US" sz="1100" dirty="0"/>
              <a:t>다양한 분야에 대한 용어</a:t>
            </a:r>
            <a:r>
              <a:rPr lang="en-US" altLang="ko-KR" sz="1100" dirty="0"/>
              <a:t>, </a:t>
            </a:r>
            <a:r>
              <a:rPr lang="ko-KR" altLang="en-US" sz="1100" dirty="0"/>
              <a:t>기술들에 대한 전반적인 이해를 얻을 수 있었습니다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4BCE388-7AD0-4556-8F40-C26F0EAB20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0" b="30555"/>
          <a:stretch/>
        </p:blipFill>
        <p:spPr>
          <a:xfrm>
            <a:off x="1412557" y="4307583"/>
            <a:ext cx="9294977" cy="1094876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28" name="부제목 1">
            <a:extLst>
              <a:ext uri="{FF2B5EF4-FFF2-40B4-BE49-F238E27FC236}">
                <a16:creationId xmlns:a16="http://schemas.microsoft.com/office/drawing/2014/main" id="{F5EA4ADD-C6A9-4E10-8094-6B18B357D8CC}"/>
              </a:ext>
            </a:extLst>
          </p:cNvPr>
          <p:cNvSpPr txBox="1">
            <a:spLocks/>
          </p:cNvSpPr>
          <p:nvPr/>
        </p:nvSpPr>
        <p:spPr>
          <a:xfrm>
            <a:off x="2709549" y="4561201"/>
            <a:ext cx="6379188" cy="57573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전공 과정에서는 로컬 환경에서 모델 수립 및 결과 출력만 해보았는데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융합 프로젝트를 통해 다른 과정들과 연계하여 전체적인 서비스를 구현해 볼 수 있는 기회를 가져서 좋았습니다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17" name="부제목 1">
            <a:extLst>
              <a:ext uri="{FF2B5EF4-FFF2-40B4-BE49-F238E27FC236}">
                <a16:creationId xmlns:a16="http://schemas.microsoft.com/office/drawing/2014/main" id="{A4023746-328E-4AF6-80C5-8619C319F605}"/>
              </a:ext>
            </a:extLst>
          </p:cNvPr>
          <p:cNvSpPr txBox="1">
            <a:spLocks/>
          </p:cNvSpPr>
          <p:nvPr/>
        </p:nvSpPr>
        <p:spPr>
          <a:xfrm>
            <a:off x="2950570" y="1420471"/>
            <a:ext cx="6379188" cy="321819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ko-KR"/>
            </a:defPPr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ko-KR" altLang="en-US" sz="1100" dirty="0"/>
              <a:t>전공 과정에서 테스트 데이터로 진행하던 데이터 수집 및 분석이 실무 혹은 서비스에 활용해볼 수 있어서 좋았습니다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1234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D86E9E-CFF0-4295-BF77-FC2B01A29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89" b="37189"/>
          <a:stretch/>
        </p:blipFill>
        <p:spPr>
          <a:xfrm>
            <a:off x="878678" y="3675395"/>
            <a:ext cx="3832288" cy="2126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96861B-22E9-4E49-9374-0A9746AA9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800"/>
          <a:stretch/>
        </p:blipFill>
        <p:spPr>
          <a:xfrm>
            <a:off x="7393233" y="3686167"/>
            <a:ext cx="2639428" cy="27168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4D05D-426B-4078-A43C-4EF67770D93E}"/>
              </a:ext>
            </a:extLst>
          </p:cNvPr>
          <p:cNvSpPr txBox="1"/>
          <p:nvPr/>
        </p:nvSpPr>
        <p:spPr>
          <a:xfrm>
            <a:off x="1414675" y="380876"/>
            <a:ext cx="9362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자신의 작업 뿐만 아니라 여러 기술들과 협업을 하면서 많은 기술 스택 들을 배울 수 있었고 </a:t>
            </a:r>
            <a:endParaRPr lang="en-US" altLang="ko-KR" sz="28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  <a:p>
            <a:pPr algn="ctr"/>
            <a:r>
              <a:rPr lang="ko-KR" altLang="en-US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다른 분야와 협업하는 커뮤니케이션 능력을 키울 수 있었습니다</a:t>
            </a:r>
            <a:r>
              <a:rPr lang="en-US" altLang="ko-KR" sz="2800" dirty="0">
                <a:latin typeface="Nanum Pen" panose="03040600000000000000" pitchFamily="66" charset="-127"/>
                <a:ea typeface="Nanum Pen" panose="03040600000000000000" pitchFamily="66" charset="-127"/>
              </a:rPr>
              <a:t>!</a:t>
            </a:r>
            <a:endParaRPr lang="ko-KR" altLang="en-US" sz="2800" dirty="0">
              <a:latin typeface="Nanum Pen" panose="03040600000000000000" pitchFamily="66" charset="-127"/>
              <a:ea typeface="Nanum Pen" panose="03040600000000000000" pitchFamily="66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F7E188-53E7-4DEA-A7C5-E759EE0F34C1}"/>
              </a:ext>
            </a:extLst>
          </p:cNvPr>
          <p:cNvSpPr/>
          <p:nvPr/>
        </p:nvSpPr>
        <p:spPr>
          <a:xfrm>
            <a:off x="587375" y="1334983"/>
            <a:ext cx="10980738" cy="5235496"/>
          </a:xfrm>
          <a:prstGeom prst="rect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8B3A64-3F56-4535-8879-66ED09F1A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91" t="11842" r="21205" b="28110"/>
          <a:stretch/>
        </p:blipFill>
        <p:spPr>
          <a:xfrm>
            <a:off x="8752063" y="2162076"/>
            <a:ext cx="2048324" cy="2113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A58CBD-6712-4C2C-AFC7-15A8CA3C1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55" t="37293" b="36974"/>
          <a:stretch/>
        </p:blipFill>
        <p:spPr>
          <a:xfrm>
            <a:off x="2988684" y="1706906"/>
            <a:ext cx="3547278" cy="23574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2D9083-E8E5-4827-854D-9B351A2821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21443" r="1148" b="11890"/>
          <a:stretch/>
        </p:blipFill>
        <p:spPr>
          <a:xfrm>
            <a:off x="1314495" y="1566534"/>
            <a:ext cx="2152533" cy="25807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C1485C-3678-4F9E-8FE6-A2462CFE3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380" y="3753602"/>
            <a:ext cx="2674425" cy="26744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1E71F9-8B9D-4D04-907F-9A9CC40CD4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293" b="37189"/>
          <a:stretch/>
        </p:blipFill>
        <p:spPr>
          <a:xfrm>
            <a:off x="5577061" y="1802455"/>
            <a:ext cx="3483898" cy="19250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2594BA-8CD7-4FEE-B5EC-7F9CFE4F71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736" t="14296" r="736" b="26368"/>
          <a:stretch/>
        </p:blipFill>
        <p:spPr>
          <a:xfrm>
            <a:off x="5377887" y="3516837"/>
            <a:ext cx="2395282" cy="252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63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8057AD-2532-40AC-917E-A767B808F089}"/>
              </a:ext>
            </a:extLst>
          </p:cNvPr>
          <p:cNvSpPr txBox="1"/>
          <p:nvPr/>
        </p:nvSpPr>
        <p:spPr>
          <a:xfrm>
            <a:off x="3279743" y="3075057"/>
            <a:ext cx="5632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effectLst>
                  <a:outerShdw dist="63500" dir="2400000" algn="tl">
                    <a:schemeClr val="bg2">
                      <a:lumMod val="25000"/>
                    </a:scheme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YOU!</a:t>
            </a:r>
            <a:endParaRPr lang="ko-KR" altLang="en-US" sz="4000" dirty="0">
              <a:solidFill>
                <a:schemeClr val="bg1"/>
              </a:solidFill>
              <a:effectLst>
                <a:outerShdw dist="63500" dir="2400000" algn="tl">
                  <a:schemeClr val="bg2">
                    <a:lumMod val="25000"/>
                  </a:scheme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00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7A7CEA-93A0-4226-A8DA-7B4CB81192A7}"/>
              </a:ext>
            </a:extLst>
          </p:cNvPr>
          <p:cNvSpPr txBox="1"/>
          <p:nvPr/>
        </p:nvSpPr>
        <p:spPr>
          <a:xfrm>
            <a:off x="754145" y="1461639"/>
            <a:ext cx="3153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광고 매체 별 기획의 특징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C7BEA5F-B906-4380-8138-FAE13F9CF47E}"/>
              </a:ext>
            </a:extLst>
          </p:cNvPr>
          <p:cNvSpPr/>
          <p:nvPr/>
        </p:nvSpPr>
        <p:spPr>
          <a:xfrm>
            <a:off x="3203574" y="4374308"/>
            <a:ext cx="7109901" cy="1013124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CF8BFE5-C5D5-4B9A-A705-5BAE9956F3F5}"/>
              </a:ext>
            </a:extLst>
          </p:cNvPr>
          <p:cNvSpPr/>
          <p:nvPr/>
        </p:nvSpPr>
        <p:spPr>
          <a:xfrm>
            <a:off x="3203574" y="3026719"/>
            <a:ext cx="7109901" cy="1013124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7A4C2D9-8A5F-4055-B2DB-65F1E72C0480}"/>
              </a:ext>
            </a:extLst>
          </p:cNvPr>
          <p:cNvSpPr/>
          <p:nvPr/>
        </p:nvSpPr>
        <p:spPr>
          <a:xfrm>
            <a:off x="1871308" y="4343345"/>
            <a:ext cx="8442168" cy="1053014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광고 노출 데이터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      플랫폼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DCA8626-2090-4BA9-B176-C8FD02B867C1}"/>
              </a:ext>
            </a:extLst>
          </p:cNvPr>
          <p:cNvSpPr/>
          <p:nvPr/>
        </p:nvSpPr>
        <p:spPr>
          <a:xfrm>
            <a:off x="1871308" y="3026722"/>
            <a:ext cx="8442168" cy="1053015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매체 기획 방법 및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광고 효율성 지표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A0F5D2-7A2F-4A49-BB56-2AA212B089AB}"/>
              </a:ext>
            </a:extLst>
          </p:cNvPr>
          <p:cNvSpPr/>
          <p:nvPr/>
        </p:nvSpPr>
        <p:spPr>
          <a:xfrm rot="5400000">
            <a:off x="5580921" y="656591"/>
            <a:ext cx="2369639" cy="7109901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3EDCF-10CC-4289-A219-B63FB611A761}"/>
              </a:ext>
            </a:extLst>
          </p:cNvPr>
          <p:cNvSpPr/>
          <p:nvPr/>
        </p:nvSpPr>
        <p:spPr>
          <a:xfrm>
            <a:off x="3210792" y="3122869"/>
            <a:ext cx="1947678" cy="860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과거 노출데이터를 기반으로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산출된 적정 예산 및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목표 </a:t>
            </a:r>
            <a:r>
              <a:rPr lang="en-US" altLang="ko-KR" sz="1200" dirty="0">
                <a:solidFill>
                  <a:schemeClr val="tx1"/>
                </a:solidFill>
              </a:rPr>
              <a:t>Reach,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Frequency </a:t>
            </a:r>
            <a:r>
              <a:rPr lang="ko-KR" altLang="en-US" sz="1200" dirty="0">
                <a:solidFill>
                  <a:schemeClr val="tx1"/>
                </a:solidFill>
              </a:rPr>
              <a:t>제안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3C19939-7298-4119-874A-1625CC780BD2}"/>
              </a:ext>
            </a:extLst>
          </p:cNvPr>
          <p:cNvSpPr/>
          <p:nvPr/>
        </p:nvSpPr>
        <p:spPr>
          <a:xfrm>
            <a:off x="5480925" y="3122870"/>
            <a:ext cx="2356830" cy="860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적정 예산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목표 </a:t>
            </a:r>
            <a:r>
              <a:rPr lang="en-US" altLang="ko-KR" sz="1200" dirty="0">
                <a:solidFill>
                  <a:schemeClr val="tx1"/>
                </a:solidFill>
              </a:rPr>
              <a:t>CPV, CPM, CPC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예산에 따른 광고 효율성 지표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06F2CF-4773-4781-9A1F-96FE42A89383}"/>
              </a:ext>
            </a:extLst>
          </p:cNvPr>
          <p:cNvSpPr/>
          <p:nvPr/>
        </p:nvSpPr>
        <p:spPr>
          <a:xfrm>
            <a:off x="7963861" y="3122870"/>
            <a:ext cx="2356830" cy="860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적정 예산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적정 노출 지역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04A65C-8CE5-4AF0-9B3A-0D2BBDD515B3}"/>
              </a:ext>
            </a:extLst>
          </p:cNvPr>
          <p:cNvSpPr/>
          <p:nvPr/>
        </p:nvSpPr>
        <p:spPr>
          <a:xfrm>
            <a:off x="3566291" y="2462171"/>
            <a:ext cx="1296614" cy="444504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TV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530BBD-43EA-463E-BB3E-7AE8C4B1CBE5}"/>
              </a:ext>
            </a:extLst>
          </p:cNvPr>
          <p:cNvSpPr/>
          <p:nvPr/>
        </p:nvSpPr>
        <p:spPr>
          <a:xfrm>
            <a:off x="3006286" y="4439492"/>
            <a:ext cx="2356691" cy="860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Nilsen Korea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A821C0-722A-461C-8919-761341C85755}"/>
              </a:ext>
            </a:extLst>
          </p:cNvPr>
          <p:cNvSpPr/>
          <p:nvPr/>
        </p:nvSpPr>
        <p:spPr>
          <a:xfrm>
            <a:off x="5480925" y="4439493"/>
            <a:ext cx="2356830" cy="860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구글 </a:t>
            </a:r>
            <a:r>
              <a:rPr lang="ko-KR" altLang="en-US" sz="1200" dirty="0" err="1">
                <a:solidFill>
                  <a:schemeClr val="tx1"/>
                </a:solidFill>
              </a:rPr>
              <a:t>애드센스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네이버광고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A897FD-2A03-421D-9A56-3E801E0028C3}"/>
              </a:ext>
            </a:extLst>
          </p:cNvPr>
          <p:cNvSpPr/>
          <p:nvPr/>
        </p:nvSpPr>
        <p:spPr>
          <a:xfrm>
            <a:off x="7963861" y="4439493"/>
            <a:ext cx="2356830" cy="860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각 </a:t>
            </a:r>
            <a:r>
              <a:rPr lang="ko-KR" altLang="en-US" sz="1200" dirty="0" err="1">
                <a:solidFill>
                  <a:schemeClr val="tx1"/>
                </a:solidFill>
              </a:rPr>
              <a:t>매체사</a:t>
            </a:r>
            <a:r>
              <a:rPr lang="ko-KR" altLang="en-US" sz="1200" dirty="0">
                <a:solidFill>
                  <a:schemeClr val="tx1"/>
                </a:solidFill>
              </a:rPr>
              <a:t> 영업직원 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52CE091-FC7C-44B7-9B75-127E46BF398F}"/>
              </a:ext>
            </a:extLst>
          </p:cNvPr>
          <p:cNvSpPr/>
          <p:nvPr/>
        </p:nvSpPr>
        <p:spPr>
          <a:xfrm>
            <a:off x="3203620" y="2876236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74EB2B6-320A-4598-9ACD-F7ED886FF57A}"/>
              </a:ext>
            </a:extLst>
          </p:cNvPr>
          <p:cNvSpPr/>
          <p:nvPr/>
        </p:nvSpPr>
        <p:spPr>
          <a:xfrm>
            <a:off x="3203620" y="2452902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6124B96-E6C8-4E53-A5C9-CF2DEC778270}"/>
              </a:ext>
            </a:extLst>
          </p:cNvPr>
          <p:cNvSpPr/>
          <p:nvPr/>
        </p:nvSpPr>
        <p:spPr>
          <a:xfrm>
            <a:off x="6011033" y="2462171"/>
            <a:ext cx="1296614" cy="444504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디지털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68E97D1-2C6A-43EB-9BA9-4C2A6AE71E23}"/>
              </a:ext>
            </a:extLst>
          </p:cNvPr>
          <p:cNvSpPr/>
          <p:nvPr/>
        </p:nvSpPr>
        <p:spPr>
          <a:xfrm>
            <a:off x="5648362" y="2876236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C7F5AE1-D358-4312-BCD4-1CC457D76A5F}"/>
              </a:ext>
            </a:extLst>
          </p:cNvPr>
          <p:cNvSpPr/>
          <p:nvPr/>
        </p:nvSpPr>
        <p:spPr>
          <a:xfrm>
            <a:off x="5648362" y="2452902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BAF61CB-A60B-4BD9-AAEC-9C15A0F91CF3}"/>
              </a:ext>
            </a:extLst>
          </p:cNvPr>
          <p:cNvSpPr/>
          <p:nvPr/>
        </p:nvSpPr>
        <p:spPr>
          <a:xfrm>
            <a:off x="8493969" y="2462171"/>
            <a:ext cx="1296614" cy="444504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옥외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98E3AC3-F91D-4B4D-B93F-A660AA4824F2}"/>
              </a:ext>
            </a:extLst>
          </p:cNvPr>
          <p:cNvSpPr/>
          <p:nvPr/>
        </p:nvSpPr>
        <p:spPr>
          <a:xfrm>
            <a:off x="8131298" y="2876236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B14C240-8A4D-40CA-B2BD-CC1516B0D1DC}"/>
              </a:ext>
            </a:extLst>
          </p:cNvPr>
          <p:cNvSpPr/>
          <p:nvPr/>
        </p:nvSpPr>
        <p:spPr>
          <a:xfrm>
            <a:off x="8131298" y="2452902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4CC41CA-A626-484B-8969-22C16A473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55" y="3839975"/>
            <a:ext cx="935428" cy="9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7A7CEA-93A0-4226-A8DA-7B4CB81192A7}"/>
              </a:ext>
            </a:extLst>
          </p:cNvPr>
          <p:cNvSpPr txBox="1"/>
          <p:nvPr/>
        </p:nvSpPr>
        <p:spPr>
          <a:xfrm>
            <a:off x="754145" y="1461639"/>
            <a:ext cx="3153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광고 매체 별 기획의 특징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C7BEA5F-B906-4380-8138-FAE13F9CF47E}"/>
              </a:ext>
            </a:extLst>
          </p:cNvPr>
          <p:cNvSpPr/>
          <p:nvPr/>
        </p:nvSpPr>
        <p:spPr>
          <a:xfrm>
            <a:off x="3203574" y="3974199"/>
            <a:ext cx="7109901" cy="1013124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CF8BFE5-C5D5-4B9A-A705-5BAE9956F3F5}"/>
              </a:ext>
            </a:extLst>
          </p:cNvPr>
          <p:cNvSpPr/>
          <p:nvPr/>
        </p:nvSpPr>
        <p:spPr>
          <a:xfrm>
            <a:off x="3203574" y="2626610"/>
            <a:ext cx="7109901" cy="1013124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7A4C2D9-8A5F-4055-B2DB-65F1E72C0480}"/>
              </a:ext>
            </a:extLst>
          </p:cNvPr>
          <p:cNvSpPr/>
          <p:nvPr/>
        </p:nvSpPr>
        <p:spPr>
          <a:xfrm>
            <a:off x="1871308" y="3943236"/>
            <a:ext cx="8442168" cy="1053014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광고 노출 데이터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      플랫폼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DCA8626-2090-4BA9-B176-C8FD02B867C1}"/>
              </a:ext>
            </a:extLst>
          </p:cNvPr>
          <p:cNvSpPr/>
          <p:nvPr/>
        </p:nvSpPr>
        <p:spPr>
          <a:xfrm>
            <a:off x="1871308" y="2626613"/>
            <a:ext cx="8442168" cy="1053015"/>
          </a:xfrm>
          <a:prstGeom prst="roundRect">
            <a:avLst>
              <a:gd name="adj" fmla="val 0"/>
            </a:avLst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매체 기획 방법 및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광고 효율성 지표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A0F5D2-7A2F-4A49-BB56-2AA212B089AB}"/>
              </a:ext>
            </a:extLst>
          </p:cNvPr>
          <p:cNvSpPr/>
          <p:nvPr/>
        </p:nvSpPr>
        <p:spPr>
          <a:xfrm rot="5400000">
            <a:off x="5580921" y="256482"/>
            <a:ext cx="2369639" cy="7109901"/>
          </a:xfrm>
          <a:prstGeom prst="rect">
            <a:avLst/>
          </a:prstGeom>
          <a:solidFill>
            <a:srgbClr val="EDEEF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A3EDCF-10CC-4289-A219-B63FB611A761}"/>
              </a:ext>
            </a:extLst>
          </p:cNvPr>
          <p:cNvSpPr/>
          <p:nvPr/>
        </p:nvSpPr>
        <p:spPr>
          <a:xfrm>
            <a:off x="3210792" y="2722760"/>
            <a:ext cx="1947678" cy="860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과거 노출데이터를 기반으로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산출된 적정 예산 및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목표 </a:t>
            </a:r>
            <a:r>
              <a:rPr lang="en-US" altLang="ko-KR" sz="1200" dirty="0">
                <a:solidFill>
                  <a:schemeClr val="tx1"/>
                </a:solidFill>
              </a:rPr>
              <a:t>Reach,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Frequency </a:t>
            </a:r>
            <a:r>
              <a:rPr lang="ko-KR" altLang="en-US" sz="1200" dirty="0">
                <a:solidFill>
                  <a:schemeClr val="tx1"/>
                </a:solidFill>
              </a:rPr>
              <a:t>제안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3C19939-7298-4119-874A-1625CC780BD2}"/>
              </a:ext>
            </a:extLst>
          </p:cNvPr>
          <p:cNvSpPr/>
          <p:nvPr/>
        </p:nvSpPr>
        <p:spPr>
          <a:xfrm>
            <a:off x="5480925" y="2722761"/>
            <a:ext cx="2356830" cy="860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적정 예산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목표 </a:t>
            </a:r>
            <a:r>
              <a:rPr lang="en-US" altLang="ko-KR" sz="1200" dirty="0">
                <a:solidFill>
                  <a:schemeClr val="tx1"/>
                </a:solidFill>
              </a:rPr>
              <a:t>CPV, CPM, CPC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예산에 따른 광고 효율성 지표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06F2CF-4773-4781-9A1F-96FE42A89383}"/>
              </a:ext>
            </a:extLst>
          </p:cNvPr>
          <p:cNvSpPr/>
          <p:nvPr/>
        </p:nvSpPr>
        <p:spPr>
          <a:xfrm>
            <a:off x="7963861" y="2722761"/>
            <a:ext cx="2356830" cy="860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적정 예산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적정 노출 지역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04A65C-8CE5-4AF0-9B3A-0D2BBDD515B3}"/>
              </a:ext>
            </a:extLst>
          </p:cNvPr>
          <p:cNvSpPr/>
          <p:nvPr/>
        </p:nvSpPr>
        <p:spPr>
          <a:xfrm>
            <a:off x="3566291" y="2062062"/>
            <a:ext cx="1296614" cy="444504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TV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530BBD-43EA-463E-BB3E-7AE8C4B1CBE5}"/>
              </a:ext>
            </a:extLst>
          </p:cNvPr>
          <p:cNvSpPr/>
          <p:nvPr/>
        </p:nvSpPr>
        <p:spPr>
          <a:xfrm>
            <a:off x="3006286" y="4039383"/>
            <a:ext cx="2356691" cy="860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Nilsen Korea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A821C0-722A-461C-8919-761341C85755}"/>
              </a:ext>
            </a:extLst>
          </p:cNvPr>
          <p:cNvSpPr/>
          <p:nvPr/>
        </p:nvSpPr>
        <p:spPr>
          <a:xfrm>
            <a:off x="5480925" y="4039384"/>
            <a:ext cx="2356830" cy="860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구글 </a:t>
            </a:r>
            <a:r>
              <a:rPr lang="ko-KR" altLang="en-US" sz="1200" dirty="0" err="1">
                <a:solidFill>
                  <a:schemeClr val="tx1"/>
                </a:solidFill>
              </a:rPr>
              <a:t>애드센스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네이버광고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A897FD-2A03-421D-9A56-3E801E0028C3}"/>
              </a:ext>
            </a:extLst>
          </p:cNvPr>
          <p:cNvSpPr/>
          <p:nvPr/>
        </p:nvSpPr>
        <p:spPr>
          <a:xfrm>
            <a:off x="7963861" y="4039384"/>
            <a:ext cx="2356830" cy="860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각 </a:t>
            </a:r>
            <a:r>
              <a:rPr lang="ko-KR" altLang="en-US" sz="1200" dirty="0" err="1">
                <a:solidFill>
                  <a:schemeClr val="tx1"/>
                </a:solidFill>
              </a:rPr>
              <a:t>매체사</a:t>
            </a:r>
            <a:r>
              <a:rPr lang="ko-KR" altLang="en-US" sz="1200" dirty="0">
                <a:solidFill>
                  <a:schemeClr val="tx1"/>
                </a:solidFill>
              </a:rPr>
              <a:t> 영업직원 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52CE091-FC7C-44B7-9B75-127E46BF398F}"/>
              </a:ext>
            </a:extLst>
          </p:cNvPr>
          <p:cNvSpPr/>
          <p:nvPr/>
        </p:nvSpPr>
        <p:spPr>
          <a:xfrm>
            <a:off x="3203620" y="2476127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74EB2B6-320A-4598-9ACD-F7ED886FF57A}"/>
              </a:ext>
            </a:extLst>
          </p:cNvPr>
          <p:cNvSpPr/>
          <p:nvPr/>
        </p:nvSpPr>
        <p:spPr>
          <a:xfrm>
            <a:off x="3203620" y="2052793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6124B96-E6C8-4E53-A5C9-CF2DEC778270}"/>
              </a:ext>
            </a:extLst>
          </p:cNvPr>
          <p:cNvSpPr/>
          <p:nvPr/>
        </p:nvSpPr>
        <p:spPr>
          <a:xfrm>
            <a:off x="6011033" y="2062062"/>
            <a:ext cx="1296614" cy="444504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디지털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68E97D1-2C6A-43EB-9BA9-4C2A6AE71E23}"/>
              </a:ext>
            </a:extLst>
          </p:cNvPr>
          <p:cNvSpPr/>
          <p:nvPr/>
        </p:nvSpPr>
        <p:spPr>
          <a:xfrm>
            <a:off x="5648362" y="2476127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C7F5AE1-D358-4312-BCD4-1CC457D76A5F}"/>
              </a:ext>
            </a:extLst>
          </p:cNvPr>
          <p:cNvSpPr/>
          <p:nvPr/>
        </p:nvSpPr>
        <p:spPr>
          <a:xfrm>
            <a:off x="5648362" y="2052793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BAF61CB-A60B-4BD9-AAEC-9C15A0F91CF3}"/>
              </a:ext>
            </a:extLst>
          </p:cNvPr>
          <p:cNvSpPr/>
          <p:nvPr/>
        </p:nvSpPr>
        <p:spPr>
          <a:xfrm>
            <a:off x="8493969" y="2062062"/>
            <a:ext cx="1296614" cy="444504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옥외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98E3AC3-F91D-4B4D-B93F-A660AA4824F2}"/>
              </a:ext>
            </a:extLst>
          </p:cNvPr>
          <p:cNvSpPr/>
          <p:nvPr/>
        </p:nvSpPr>
        <p:spPr>
          <a:xfrm>
            <a:off x="8131298" y="2476127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B14C240-8A4D-40CA-B2BD-CC1516B0D1DC}"/>
              </a:ext>
            </a:extLst>
          </p:cNvPr>
          <p:cNvSpPr/>
          <p:nvPr/>
        </p:nvSpPr>
        <p:spPr>
          <a:xfrm>
            <a:off x="8131298" y="2052793"/>
            <a:ext cx="2021957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080B64-4BC3-4817-92AA-FE8A308BEFB2}"/>
              </a:ext>
            </a:extLst>
          </p:cNvPr>
          <p:cNvSpPr/>
          <p:nvPr/>
        </p:nvSpPr>
        <p:spPr>
          <a:xfrm>
            <a:off x="-65988" y="-75414"/>
            <a:ext cx="12424528" cy="704182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C38C9DD-09A0-41E0-92AF-138D4D2E5350}"/>
              </a:ext>
            </a:extLst>
          </p:cNvPr>
          <p:cNvSpPr/>
          <p:nvPr/>
        </p:nvSpPr>
        <p:spPr>
          <a:xfrm>
            <a:off x="1554267" y="1853917"/>
            <a:ext cx="9108602" cy="3133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효율성 지표가 뚜렷하지 않아 항상 경험에 의존한 광고 집행</a:t>
            </a:r>
            <a:b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축적 데이터가 없어 누구에게 얼마나 노출할지 </a:t>
            </a:r>
            <a:b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정교하게 목표할 수 없음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6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89FCBF-8993-475F-A133-5E469C5CE6B9}"/>
              </a:ext>
            </a:extLst>
          </p:cNvPr>
          <p:cNvSpPr/>
          <p:nvPr/>
        </p:nvSpPr>
        <p:spPr>
          <a:xfrm>
            <a:off x="1515348" y="1271550"/>
            <a:ext cx="9174649" cy="1559293"/>
          </a:xfrm>
          <a:prstGeom prst="rect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1A1D7-EC51-4E13-8C66-A5E6DDA98804}"/>
              </a:ext>
            </a:extLst>
          </p:cNvPr>
          <p:cNvSpPr txBox="1"/>
          <p:nvPr/>
        </p:nvSpPr>
        <p:spPr>
          <a:xfrm>
            <a:off x="1974291" y="1785194"/>
            <a:ext cx="7137722" cy="749308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효율성 지표가 뚜렷하지 않아 항상 경험에 의존한 광고 집행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축적 데이터가 없어 누구에게 얼마나 노출할지 정교하게 목표할 수 없음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제목 6">
            <a:extLst>
              <a:ext uri="{FF2B5EF4-FFF2-40B4-BE49-F238E27FC236}">
                <a16:creationId xmlns:a16="http://schemas.microsoft.com/office/drawing/2014/main" id="{125F3395-EEC1-45DA-A59E-48F93ADA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F4F2AE-150D-4E0D-B1B8-F5924BA2C432}"/>
              </a:ext>
            </a:extLst>
          </p:cNvPr>
          <p:cNvSpPr/>
          <p:nvPr/>
        </p:nvSpPr>
        <p:spPr>
          <a:xfrm>
            <a:off x="1522334" y="1277837"/>
            <a:ext cx="1474853" cy="371066"/>
          </a:xfrm>
          <a:prstGeom prst="rect">
            <a:avLst/>
          </a:prstGeom>
          <a:solidFill>
            <a:srgbClr val="EDE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4624AA-677D-4BCB-AE38-96E078244E8B}"/>
              </a:ext>
            </a:extLst>
          </p:cNvPr>
          <p:cNvSpPr/>
          <p:nvPr/>
        </p:nvSpPr>
        <p:spPr>
          <a:xfrm>
            <a:off x="1519159" y="3072769"/>
            <a:ext cx="1474853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해결방안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6CE631-5E9E-42DD-B1C2-C992E2E9E1DD}"/>
              </a:ext>
            </a:extLst>
          </p:cNvPr>
          <p:cNvSpPr txBox="1"/>
          <p:nvPr/>
        </p:nvSpPr>
        <p:spPr>
          <a:xfrm>
            <a:off x="1974291" y="3464324"/>
            <a:ext cx="7979652" cy="1487971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Bold" panose="00000800000000000000" pitchFamily="2" charset="-127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옥외 광고 시청자의 얼굴을 인식하여 타겟팅 광고를 송출하기 위한 연령대 및 성별 예측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세분화된 타겟 별 맞춤형 콘텐츠 송출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안면인식을 통해 남녀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연령대에 따른 광고 노출 및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최종적인 광고 효율성 지표 정의 및 추출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9565EB-94E3-4C2F-ADE5-2DB30BCFFDCC}"/>
              </a:ext>
            </a:extLst>
          </p:cNvPr>
          <p:cNvSpPr/>
          <p:nvPr/>
        </p:nvSpPr>
        <p:spPr>
          <a:xfrm>
            <a:off x="1513444" y="5303479"/>
            <a:ext cx="1474853" cy="371066"/>
          </a:xfrm>
          <a:prstGeom prst="rect">
            <a:avLst/>
          </a:prstGeom>
          <a:solidFill>
            <a:srgbClr val="FBD5E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고객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073B4E-A308-419D-BBF9-B839A7DE1E54}"/>
              </a:ext>
            </a:extLst>
          </p:cNvPr>
          <p:cNvSpPr txBox="1"/>
          <p:nvPr/>
        </p:nvSpPr>
        <p:spPr>
          <a:xfrm>
            <a:off x="1974290" y="5701542"/>
            <a:ext cx="7820159" cy="379976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옥외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광고 서비스를 제공하고 있는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매체사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EX)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포커스미디어코리아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KT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타운보드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841B3D-5CEB-44E4-B202-596D8B747F39}"/>
              </a:ext>
            </a:extLst>
          </p:cNvPr>
          <p:cNvSpPr/>
          <p:nvPr/>
        </p:nvSpPr>
        <p:spPr>
          <a:xfrm rot="5400000">
            <a:off x="5100037" y="-520164"/>
            <a:ext cx="2005272" cy="9174651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94F1DE-F1B6-4F03-9754-19A2CCCC3074}"/>
              </a:ext>
            </a:extLst>
          </p:cNvPr>
          <p:cNvSpPr/>
          <p:nvPr/>
        </p:nvSpPr>
        <p:spPr>
          <a:xfrm rot="5400000">
            <a:off x="5684066" y="1134763"/>
            <a:ext cx="837216" cy="9174650"/>
          </a:xfrm>
          <a:prstGeom prst="rect">
            <a:avLst/>
          </a:prstGeom>
          <a:noFill/>
          <a:ln>
            <a:solidFill>
              <a:srgbClr val="FAC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2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2EFC6-8CD5-4399-9EFE-EF5D1308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엘리베이터 </a:t>
            </a:r>
            <a:r>
              <a:rPr lang="en-US" altLang="ko-KR" dirty="0"/>
              <a:t>TV</a:t>
            </a:r>
            <a:r>
              <a:rPr lang="ko-KR" altLang="en-US" dirty="0"/>
              <a:t> 광고란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CE609-2672-4C60-933F-7D40272B0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48"/>
          <a:stretch/>
        </p:blipFill>
        <p:spPr>
          <a:xfrm>
            <a:off x="3747893" y="1813239"/>
            <a:ext cx="3143901" cy="38148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C948CFF-41BE-4A0E-A13E-B21654E68335}"/>
              </a:ext>
            </a:extLst>
          </p:cNvPr>
          <p:cNvGrpSpPr/>
          <p:nvPr/>
        </p:nvGrpSpPr>
        <p:grpSpPr>
          <a:xfrm>
            <a:off x="341264" y="1489380"/>
            <a:ext cx="3359611" cy="4462577"/>
            <a:chOff x="194472" y="1272164"/>
            <a:chExt cx="3695572" cy="49088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50A49F-93C3-4291-BC34-FD00F71A8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472" y="1272164"/>
              <a:ext cx="3695572" cy="49088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C3D5E5B-7BB7-402C-BDE5-CCC22C0972F8}"/>
                </a:ext>
              </a:extLst>
            </p:cNvPr>
            <p:cNvSpPr/>
            <p:nvPr/>
          </p:nvSpPr>
          <p:spPr>
            <a:xfrm>
              <a:off x="798753" y="2984446"/>
              <a:ext cx="376226" cy="1051413"/>
            </a:xfrm>
            <a:prstGeom prst="rect">
              <a:avLst/>
            </a:prstGeom>
            <a:solidFill>
              <a:srgbClr val="FCE2EF">
                <a:alpha val="50196"/>
              </a:srgbClr>
            </a:solidFill>
            <a:ln w="28575">
              <a:solidFill>
                <a:srgbClr val="FBD5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3ADB41C-AD42-40A8-9D27-CE5B6A600AFE}"/>
              </a:ext>
            </a:extLst>
          </p:cNvPr>
          <p:cNvSpPr/>
          <p:nvPr/>
        </p:nvSpPr>
        <p:spPr>
          <a:xfrm>
            <a:off x="7232445" y="3364224"/>
            <a:ext cx="413762" cy="319381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E510C-0B76-471F-9EB2-634734922D16}"/>
              </a:ext>
            </a:extLst>
          </p:cNvPr>
          <p:cNvSpPr txBox="1"/>
          <p:nvPr/>
        </p:nvSpPr>
        <p:spPr>
          <a:xfrm>
            <a:off x="7646207" y="3103094"/>
            <a:ext cx="3845629" cy="841641"/>
          </a:xfrm>
          <a:prstGeom prst="rect">
            <a:avLst/>
          </a:prstGeom>
          <a:noFill/>
        </p:spPr>
        <p:txBody>
          <a:bodyPr wrap="square" tIns="0" rtlCol="0" anchor="t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World돋움체 Bold" panose="00000800000000000000" pitchFamily="2" charset="-127"/>
              </a:defRPr>
            </a:lvl1pPr>
          </a:lstStyle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한정된 공간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안면인식 정확도를 고려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옥외광고 매체 중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엘리베이터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TV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광고 선정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98B7B6-6798-4566-AE2C-E4840CC08AF9}"/>
              </a:ext>
            </a:extLst>
          </p:cNvPr>
          <p:cNvSpPr/>
          <p:nvPr/>
        </p:nvSpPr>
        <p:spPr>
          <a:xfrm>
            <a:off x="587376" y="1278949"/>
            <a:ext cx="6548716" cy="4876754"/>
          </a:xfrm>
          <a:prstGeom prst="rect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2264A5-9C2C-4754-AA23-AC9547C18183}"/>
              </a:ext>
            </a:extLst>
          </p:cNvPr>
          <p:cNvSpPr/>
          <p:nvPr/>
        </p:nvSpPr>
        <p:spPr>
          <a:xfrm>
            <a:off x="596803" y="1287264"/>
            <a:ext cx="1474853" cy="371066"/>
          </a:xfrm>
          <a:prstGeom prst="rect">
            <a:avLst/>
          </a:prstGeom>
          <a:solidFill>
            <a:srgbClr val="EDE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 사진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12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6">
            <a:extLst>
              <a:ext uri="{FF2B5EF4-FFF2-40B4-BE49-F238E27FC236}">
                <a16:creationId xmlns:a16="http://schemas.microsoft.com/office/drawing/2014/main" id="{125F3395-EEC1-45DA-A59E-48F93ADA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시나리오 플로우 </a:t>
            </a:r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8B733D7F-DB16-4D6F-B0BC-79B8FFABE4D2}"/>
              </a:ext>
            </a:extLst>
          </p:cNvPr>
          <p:cNvSpPr/>
          <p:nvPr/>
        </p:nvSpPr>
        <p:spPr>
          <a:xfrm>
            <a:off x="4731287" y="1336209"/>
            <a:ext cx="2729425" cy="988323"/>
          </a:xfrm>
          <a:prstGeom prst="snip2DiagRect">
            <a:avLst/>
          </a:prstGeom>
          <a:noFill/>
          <a:ln w="12700"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광고 집행을 원하는 유저가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웹사이트 접속하여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회원가입 및 로그인</a:t>
            </a:r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DE64C595-B137-476D-B36A-D1C46C3E8DE3}"/>
              </a:ext>
            </a:extLst>
          </p:cNvPr>
          <p:cNvSpPr/>
          <p:nvPr/>
        </p:nvSpPr>
        <p:spPr>
          <a:xfrm>
            <a:off x="7564078" y="2930565"/>
            <a:ext cx="2729425" cy="988323"/>
          </a:xfrm>
          <a:prstGeom prst="snip2DiagRect">
            <a:avLst/>
          </a:prstGeom>
          <a:noFill/>
          <a:ln w="12700"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유저가 원하는 타겟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기간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예산을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설정하여 광고 등록</a:t>
            </a:r>
          </a:p>
        </p:txBody>
      </p:sp>
      <p:sp>
        <p:nvSpPr>
          <p:cNvPr id="12" name="사각형: 잘린 대각선 방향 모서리 11">
            <a:extLst>
              <a:ext uri="{FF2B5EF4-FFF2-40B4-BE49-F238E27FC236}">
                <a16:creationId xmlns:a16="http://schemas.microsoft.com/office/drawing/2014/main" id="{A5433B7B-14BE-4C1B-88EB-90BC17507F5F}"/>
              </a:ext>
            </a:extLst>
          </p:cNvPr>
          <p:cNvSpPr/>
          <p:nvPr/>
        </p:nvSpPr>
        <p:spPr>
          <a:xfrm>
            <a:off x="6640265" y="5076958"/>
            <a:ext cx="2729425" cy="988323"/>
          </a:xfrm>
          <a:prstGeom prst="snip2DiagRect">
            <a:avLst/>
          </a:prstGeom>
          <a:noFill/>
          <a:ln w="12700"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엘리베이터에 탑승한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사람의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모델링을 통한 라벨 추출</a:t>
            </a:r>
          </a:p>
        </p:txBody>
      </p:sp>
      <p:sp>
        <p:nvSpPr>
          <p:cNvPr id="13" name="사각형: 잘린 대각선 방향 모서리 12">
            <a:extLst>
              <a:ext uri="{FF2B5EF4-FFF2-40B4-BE49-F238E27FC236}">
                <a16:creationId xmlns:a16="http://schemas.microsoft.com/office/drawing/2014/main" id="{BD8D2176-4E42-4280-BA49-E4C83D3E75EE}"/>
              </a:ext>
            </a:extLst>
          </p:cNvPr>
          <p:cNvSpPr/>
          <p:nvPr/>
        </p:nvSpPr>
        <p:spPr>
          <a:xfrm>
            <a:off x="2850249" y="5076959"/>
            <a:ext cx="2729425" cy="988323"/>
          </a:xfrm>
          <a:prstGeom prst="snip2DiagRect">
            <a:avLst/>
          </a:prstGeom>
          <a:noFill/>
          <a:ln w="12700"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유저가 목표한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타겟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라벨이 검출 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광고 노출 및</a:t>
            </a:r>
            <a:r>
              <a:rPr lang="en-US" altLang="ko-KR" sz="1400" dirty="0">
                <a:solidFill>
                  <a:schemeClr val="tx1"/>
                </a:solidFill>
              </a:rPr>
              <a:t> DB</a:t>
            </a:r>
            <a:r>
              <a:rPr lang="ko-KR" altLang="en-US" sz="1400" dirty="0">
                <a:solidFill>
                  <a:schemeClr val="tx1"/>
                </a:solidFill>
              </a:rPr>
              <a:t>화</a:t>
            </a:r>
          </a:p>
        </p:txBody>
      </p:sp>
      <p:sp>
        <p:nvSpPr>
          <p:cNvPr id="14" name="사각형: 잘린 대각선 방향 모서리 13">
            <a:extLst>
              <a:ext uri="{FF2B5EF4-FFF2-40B4-BE49-F238E27FC236}">
                <a16:creationId xmlns:a16="http://schemas.microsoft.com/office/drawing/2014/main" id="{BB8ACB43-0819-4F5C-9236-AADD9DD02285}"/>
              </a:ext>
            </a:extLst>
          </p:cNvPr>
          <p:cNvSpPr/>
          <p:nvPr/>
        </p:nvSpPr>
        <p:spPr>
          <a:xfrm>
            <a:off x="1898499" y="2930565"/>
            <a:ext cx="2729425" cy="988323"/>
          </a:xfrm>
          <a:prstGeom prst="snip2DiagRect">
            <a:avLst/>
          </a:prstGeom>
          <a:noFill/>
          <a:ln w="12700">
            <a:solidFill>
              <a:srgbClr val="8A8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누적된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를 활용하여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최종 광고 노출 데이터 리포팅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1796549-EF5C-4F6F-9F57-93AFF7AB509E}"/>
              </a:ext>
            </a:extLst>
          </p:cNvPr>
          <p:cNvSpPr/>
          <p:nvPr/>
        </p:nvSpPr>
        <p:spPr>
          <a:xfrm rot="19793434">
            <a:off x="3292263" y="1940254"/>
            <a:ext cx="550717" cy="263951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B4665B1-0466-44E0-9B32-412AA311CC0F}"/>
              </a:ext>
            </a:extLst>
          </p:cNvPr>
          <p:cNvSpPr/>
          <p:nvPr/>
        </p:nvSpPr>
        <p:spPr>
          <a:xfrm rot="10800000">
            <a:off x="5819966" y="5439145"/>
            <a:ext cx="550717" cy="263951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841999E-42C6-4983-A22A-F73522EA2932}"/>
              </a:ext>
            </a:extLst>
          </p:cNvPr>
          <p:cNvSpPr/>
          <p:nvPr/>
        </p:nvSpPr>
        <p:spPr>
          <a:xfrm rot="1653271">
            <a:off x="8256563" y="1948172"/>
            <a:ext cx="550717" cy="263951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6A4C2CA-CBEA-4B16-A7A5-0D854F5AFE0C}"/>
              </a:ext>
            </a:extLst>
          </p:cNvPr>
          <p:cNvSpPr/>
          <p:nvPr/>
        </p:nvSpPr>
        <p:spPr>
          <a:xfrm rot="7591210">
            <a:off x="8479013" y="4414860"/>
            <a:ext cx="550717" cy="263951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E65D01C-2B4F-477A-B08E-370C09CCD93F}"/>
              </a:ext>
            </a:extLst>
          </p:cNvPr>
          <p:cNvSpPr/>
          <p:nvPr/>
        </p:nvSpPr>
        <p:spPr>
          <a:xfrm rot="13289647">
            <a:off x="2868581" y="4433401"/>
            <a:ext cx="550717" cy="263951"/>
          </a:xfrm>
          <a:prstGeom prst="rightArrow">
            <a:avLst/>
          </a:prstGeom>
          <a:gradFill flip="none" rotWithShape="1">
            <a:gsLst>
              <a:gs pos="0">
                <a:srgbClr val="656EE4">
                  <a:alpha val="50196"/>
                </a:srgbClr>
              </a:gs>
              <a:gs pos="100000">
                <a:srgbClr val="7664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735AEEC4-29EA-469B-98AB-A49DD15F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544" y="3122502"/>
            <a:ext cx="1594068" cy="75933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873C65-F391-4D79-B8A2-5B3A55004E3B}"/>
              </a:ext>
            </a:extLst>
          </p:cNvPr>
          <p:cNvSpPr/>
          <p:nvPr/>
        </p:nvSpPr>
        <p:spPr>
          <a:xfrm>
            <a:off x="5261339" y="3028880"/>
            <a:ext cx="1519126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6D49C4A-CBD0-4118-A63C-03E4CCF14388}"/>
              </a:ext>
            </a:extLst>
          </p:cNvPr>
          <p:cNvSpPr/>
          <p:nvPr/>
        </p:nvSpPr>
        <p:spPr>
          <a:xfrm>
            <a:off x="5261339" y="3991221"/>
            <a:ext cx="1519126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261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2AC684E6-97B3-440E-95A0-99E19E76EA38}"/>
              </a:ext>
            </a:extLst>
          </p:cNvPr>
          <p:cNvSpPr/>
          <p:nvPr/>
        </p:nvSpPr>
        <p:spPr>
          <a:xfrm>
            <a:off x="3422278" y="1440584"/>
            <a:ext cx="2491505" cy="4904653"/>
          </a:xfrm>
          <a:prstGeom prst="rect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D632ED3-42E4-4DA5-BC41-473E322C52A2}"/>
              </a:ext>
            </a:extLst>
          </p:cNvPr>
          <p:cNvSpPr/>
          <p:nvPr/>
        </p:nvSpPr>
        <p:spPr>
          <a:xfrm>
            <a:off x="6248427" y="1440584"/>
            <a:ext cx="2491505" cy="4904653"/>
          </a:xfrm>
          <a:prstGeom prst="rect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C6A7810-7467-4BAF-BEB8-A294986D6F42}"/>
              </a:ext>
            </a:extLst>
          </p:cNvPr>
          <p:cNvSpPr/>
          <p:nvPr/>
        </p:nvSpPr>
        <p:spPr>
          <a:xfrm>
            <a:off x="9074576" y="1440584"/>
            <a:ext cx="2491505" cy="4904653"/>
          </a:xfrm>
          <a:prstGeom prst="rect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8FB4DAD-D34D-4A25-941F-F8CE4F26777B}"/>
              </a:ext>
            </a:extLst>
          </p:cNvPr>
          <p:cNvSpPr/>
          <p:nvPr/>
        </p:nvSpPr>
        <p:spPr>
          <a:xfrm>
            <a:off x="3977518" y="1241445"/>
            <a:ext cx="1381024" cy="398282"/>
          </a:xfrm>
          <a:prstGeom prst="roundRect">
            <a:avLst>
              <a:gd name="adj" fmla="val 0"/>
            </a:avLst>
          </a:prstGeom>
          <a:solidFill>
            <a:srgbClr val="F2F3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51CF9AF4-34B5-4E3C-B3BB-39B8E59DCF6B}"/>
              </a:ext>
            </a:extLst>
          </p:cNvPr>
          <p:cNvSpPr/>
          <p:nvPr/>
        </p:nvSpPr>
        <p:spPr>
          <a:xfrm>
            <a:off x="6803667" y="1241445"/>
            <a:ext cx="1381024" cy="398282"/>
          </a:xfrm>
          <a:prstGeom prst="roundRect">
            <a:avLst>
              <a:gd name="adj" fmla="val 0"/>
            </a:avLst>
          </a:prstGeom>
          <a:solidFill>
            <a:srgbClr val="F2F3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FC7866F-6091-4785-861F-AF84BF0AC21F}"/>
              </a:ext>
            </a:extLst>
          </p:cNvPr>
          <p:cNvSpPr/>
          <p:nvPr/>
        </p:nvSpPr>
        <p:spPr>
          <a:xfrm>
            <a:off x="9629816" y="1241445"/>
            <a:ext cx="1381024" cy="398282"/>
          </a:xfrm>
          <a:prstGeom prst="roundRect">
            <a:avLst>
              <a:gd name="adj" fmla="val 0"/>
            </a:avLst>
          </a:prstGeom>
          <a:solidFill>
            <a:srgbClr val="F2F3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FEC324-C532-4689-94CB-6FA22B83DB18}"/>
              </a:ext>
            </a:extLst>
          </p:cNvPr>
          <p:cNvSpPr/>
          <p:nvPr/>
        </p:nvSpPr>
        <p:spPr>
          <a:xfrm>
            <a:off x="586201" y="1440584"/>
            <a:ext cx="2491505" cy="4904653"/>
          </a:xfrm>
          <a:prstGeom prst="rect">
            <a:avLst/>
          </a:prstGeom>
          <a:ln>
            <a:solidFill>
              <a:srgbClr val="8A8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427156A-9F42-41DC-892A-1AFA0F6C14DA}"/>
              </a:ext>
            </a:extLst>
          </p:cNvPr>
          <p:cNvSpPr/>
          <p:nvPr/>
        </p:nvSpPr>
        <p:spPr>
          <a:xfrm>
            <a:off x="1141441" y="1241445"/>
            <a:ext cx="1381024" cy="398282"/>
          </a:xfrm>
          <a:prstGeom prst="roundRect">
            <a:avLst>
              <a:gd name="adj" fmla="val 0"/>
            </a:avLst>
          </a:prstGeom>
          <a:solidFill>
            <a:srgbClr val="F2F3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09D814-2526-4F1C-A915-96A1892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팀 구성 및 </a:t>
            </a:r>
            <a:r>
              <a:rPr lang="ko-KR" altLang="en-US" dirty="0"/>
              <a:t>개발 툴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BCFF31D-2BA7-41AB-AC13-967AADF66769}"/>
              </a:ext>
            </a:extLst>
          </p:cNvPr>
          <p:cNvSpPr/>
          <p:nvPr/>
        </p:nvSpPr>
        <p:spPr>
          <a:xfrm>
            <a:off x="1147207" y="3171789"/>
            <a:ext cx="1369492" cy="302271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장희연</a:t>
            </a:r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최예슬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80F9CBE-BDAC-482C-85FF-C1A82134E2DF}"/>
              </a:ext>
            </a:extLst>
          </p:cNvPr>
          <p:cNvSpPr/>
          <p:nvPr/>
        </p:nvSpPr>
        <p:spPr>
          <a:xfrm>
            <a:off x="1141441" y="1158496"/>
            <a:ext cx="1381024" cy="571716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BIG DATA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D1948CC-1074-4AD6-9643-7A4C64059E39}"/>
              </a:ext>
            </a:extLst>
          </p:cNvPr>
          <p:cNvSpPr/>
          <p:nvPr/>
        </p:nvSpPr>
        <p:spPr>
          <a:xfrm>
            <a:off x="3983284" y="3171789"/>
            <a:ext cx="1369492" cy="302271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이성렬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20E4D06-5D83-4290-A91C-2B9A1A0735D3}"/>
              </a:ext>
            </a:extLst>
          </p:cNvPr>
          <p:cNvSpPr/>
          <p:nvPr/>
        </p:nvSpPr>
        <p:spPr>
          <a:xfrm>
            <a:off x="3977518" y="1158496"/>
            <a:ext cx="1381024" cy="571716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B2B6624-17E2-4EC7-A638-0457DE9D2B87}"/>
              </a:ext>
            </a:extLst>
          </p:cNvPr>
          <p:cNvSpPr/>
          <p:nvPr/>
        </p:nvSpPr>
        <p:spPr>
          <a:xfrm>
            <a:off x="6809433" y="3171789"/>
            <a:ext cx="1369492" cy="302271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도시영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32EF1BB-E914-4295-AFB6-F3D75B32718C}"/>
              </a:ext>
            </a:extLst>
          </p:cNvPr>
          <p:cNvSpPr/>
          <p:nvPr/>
        </p:nvSpPr>
        <p:spPr>
          <a:xfrm>
            <a:off x="6803667" y="1158496"/>
            <a:ext cx="1381024" cy="571716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862F9A0-D80C-4872-9358-63746EFA30E0}"/>
              </a:ext>
            </a:extLst>
          </p:cNvPr>
          <p:cNvSpPr/>
          <p:nvPr/>
        </p:nvSpPr>
        <p:spPr>
          <a:xfrm>
            <a:off x="9635582" y="3171789"/>
            <a:ext cx="1369492" cy="302271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조현재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F14E2E3-FB19-461A-86AB-34C802BC0301}"/>
              </a:ext>
            </a:extLst>
          </p:cNvPr>
          <p:cNvSpPr/>
          <p:nvPr/>
        </p:nvSpPr>
        <p:spPr>
          <a:xfrm>
            <a:off x="9629816" y="1158496"/>
            <a:ext cx="1381024" cy="571716"/>
          </a:xfrm>
          <a:prstGeom prst="roundRect">
            <a:avLst>
              <a:gd name="adj" fmla="val 0"/>
            </a:avLst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CLOUD</a:t>
            </a:r>
            <a:endParaRPr lang="ko-KR" altLang="en-US" sz="16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0" name="그림 69" descr="텍스트, 명함, 벡터그래픽이(가) 표시된 사진&#10;&#10;자동 생성된 설명">
            <a:extLst>
              <a:ext uri="{FF2B5EF4-FFF2-40B4-BE49-F238E27FC236}">
                <a16:creationId xmlns:a16="http://schemas.microsoft.com/office/drawing/2014/main" id="{199CDC79-127B-4BF0-8B1D-E6965B8F0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72" b="99219" l="10000" r="90000">
                        <a14:foregroundMark x1="46778" y1="4883" x2="46778" y2="4883"/>
                        <a14:foregroundMark x1="70111" y1="39063" x2="70111" y2="39063"/>
                        <a14:foregroundMark x1="62889" y1="4492" x2="62889" y2="4492"/>
                        <a14:foregroundMark x1="45444" y1="3906" x2="45444" y2="3906"/>
                        <a14:foregroundMark x1="34778" y1="85742" x2="52222" y2="89063"/>
                        <a14:foregroundMark x1="54111" y1="94727" x2="56444" y2="96680"/>
                        <a14:foregroundMark x1="40889" y1="96484" x2="41000" y2="99609"/>
                        <a14:foregroundMark x1="63222" y1="1953" x2="62778" y2="5859"/>
                        <a14:foregroundMark x1="45556" y1="1172" x2="47000" y2="5273"/>
                        <a14:foregroundMark x1="38667" y1="30273" x2="60222" y2="67773"/>
                        <a14:foregroundMark x1="53667" y1="27539" x2="36222" y2="60547"/>
                        <a14:foregroundMark x1="35889" y1="33789" x2="69000" y2="56641"/>
                        <a14:foregroundMark x1="58111" y1="25586" x2="51889" y2="45313"/>
                        <a14:foregroundMark x1="36667" y1="69922" x2="46889" y2="75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62" r="16480"/>
          <a:stretch/>
        </p:blipFill>
        <p:spPr>
          <a:xfrm>
            <a:off x="3553200" y="5186555"/>
            <a:ext cx="462025" cy="371991"/>
          </a:xfrm>
          <a:prstGeom prst="rect">
            <a:avLst/>
          </a:prstGeom>
        </p:spPr>
      </p:pic>
      <p:pic>
        <p:nvPicPr>
          <p:cNvPr id="71" name="그림 70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0BDE24FE-A00C-44CA-910C-55F567E6BF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89"/>
          <a:stretch/>
        </p:blipFill>
        <p:spPr>
          <a:xfrm>
            <a:off x="4198056" y="5820345"/>
            <a:ext cx="336918" cy="36255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D2A47BE-4BEB-48E2-A397-3573B46FD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18" y="5262502"/>
            <a:ext cx="379701" cy="22009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DFBB6DF-1230-477B-A8A0-16C5AC1C8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067" y="5837385"/>
            <a:ext cx="413423" cy="32847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1749789-852A-4C7E-97DF-BDDFE0952E10}"/>
              </a:ext>
            </a:extLst>
          </p:cNvPr>
          <p:cNvSpPr txBox="1"/>
          <p:nvPr/>
        </p:nvSpPr>
        <p:spPr>
          <a:xfrm>
            <a:off x="3599283" y="3629766"/>
            <a:ext cx="2137494" cy="9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성별 및 나이 구별 모델링</a:t>
            </a: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endParaRPr lang="ko-KR" altLang="en-US" sz="1100" dirty="0"/>
          </a:p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모델링 결과 데이터베이스 연동</a:t>
            </a: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endParaRPr lang="ko-KR" altLang="en-US" sz="1100" dirty="0"/>
          </a:p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광고 송출 모델링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172AA7-98BD-4146-AA9F-90376391FAFB}"/>
              </a:ext>
            </a:extLst>
          </p:cNvPr>
          <p:cNvSpPr txBox="1"/>
          <p:nvPr/>
        </p:nvSpPr>
        <p:spPr>
          <a:xfrm>
            <a:off x="763206" y="3629766"/>
            <a:ext cx="2137494" cy="125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테스트 데이터 </a:t>
            </a:r>
            <a:r>
              <a:rPr lang="ko-KR" altLang="en-US" sz="1100" dirty="0" err="1"/>
              <a:t>크롤링</a:t>
            </a: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r>
              <a:rPr lang="en-US" altLang="ko-KR" sz="1100" dirty="0"/>
              <a:t>Input Image </a:t>
            </a:r>
            <a:r>
              <a:rPr lang="ko-KR" altLang="en-US" sz="1100" dirty="0" err="1"/>
              <a:t>전처리</a:t>
            </a: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중복인물 검출</a:t>
            </a:r>
            <a:r>
              <a:rPr lang="en-US" altLang="ko-KR" sz="1100" dirty="0"/>
              <a:t> </a:t>
            </a:r>
            <a:r>
              <a:rPr lang="ko-KR" altLang="en-US" sz="1100" dirty="0"/>
              <a:t>알고리즘 구축</a:t>
            </a: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광고 효율성 지표 정의 및 시각화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B4CB49B-AEF9-46A3-8662-9A17C990F721}"/>
              </a:ext>
            </a:extLst>
          </p:cNvPr>
          <p:cNvSpPr txBox="1"/>
          <p:nvPr/>
        </p:nvSpPr>
        <p:spPr>
          <a:xfrm>
            <a:off x="6425432" y="3629766"/>
            <a:ext cx="2137494" cy="143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최종 이미지 선정 알고리즘 구축</a:t>
            </a: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endParaRPr lang="ko-KR" altLang="en-US" sz="1100" dirty="0"/>
          </a:p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센서</a:t>
            </a:r>
            <a:r>
              <a:rPr lang="en-US" altLang="ko-KR" sz="1100" dirty="0"/>
              <a:t>/</a:t>
            </a:r>
            <a:r>
              <a:rPr lang="ko-KR" altLang="en-US" sz="1100" dirty="0"/>
              <a:t>디바이스</a:t>
            </a:r>
            <a:r>
              <a:rPr lang="en-US" altLang="ko-KR" sz="1100" dirty="0"/>
              <a:t>/</a:t>
            </a:r>
            <a:r>
              <a:rPr lang="ko-KR" altLang="en-US" sz="1100" dirty="0"/>
              <a:t>클라이언트</a:t>
            </a: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서버 통신 구축</a:t>
            </a: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endParaRPr lang="ko-KR" altLang="en-US" sz="1100" dirty="0"/>
          </a:p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서버용 데이터 수신 구축</a:t>
            </a: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endParaRPr lang="ko-KR" altLang="en-US" sz="1100" dirty="0"/>
          </a:p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광고 송출 디스플레이 구현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46D5450-AE4A-421A-98FA-51FBEED49A6F}"/>
              </a:ext>
            </a:extLst>
          </p:cNvPr>
          <p:cNvSpPr txBox="1"/>
          <p:nvPr/>
        </p:nvSpPr>
        <p:spPr>
          <a:xfrm>
            <a:off x="9251581" y="3629766"/>
            <a:ext cx="2137494" cy="93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20000">
              <a:lnSpc>
                <a:spcPts val="1300"/>
              </a:lnSpc>
            </a:pPr>
            <a:r>
              <a:rPr lang="ko-KR" altLang="en-US" sz="1100" dirty="0"/>
              <a:t>서비스 </a:t>
            </a:r>
            <a:r>
              <a:rPr lang="ko-KR" altLang="en-US" sz="1100" dirty="0" err="1"/>
              <a:t>프론트엔드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백엔드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endParaRPr lang="ko-KR" altLang="en-US" sz="1100" dirty="0"/>
          </a:p>
          <a:p>
            <a:pPr algn="ctr" defTabSz="720000">
              <a:lnSpc>
                <a:spcPts val="1300"/>
              </a:lnSpc>
            </a:pPr>
            <a:r>
              <a:rPr lang="en-US" altLang="ko-KR" sz="1100" dirty="0"/>
              <a:t>AWS </a:t>
            </a:r>
            <a:r>
              <a:rPr lang="ko-KR" altLang="en-US" sz="1100" dirty="0"/>
              <a:t>서버 관리</a:t>
            </a:r>
            <a:br>
              <a:rPr lang="en-US" altLang="ko-KR" sz="1100" dirty="0"/>
            </a:br>
            <a:endParaRPr lang="en-US" altLang="ko-KR" sz="1100" dirty="0"/>
          </a:p>
          <a:p>
            <a:pPr algn="ctr" defTabSz="720000">
              <a:lnSpc>
                <a:spcPts val="1300"/>
              </a:lnSpc>
            </a:pPr>
            <a:r>
              <a:rPr lang="ko-KR" altLang="en-US" sz="1100" dirty="0" err="1"/>
              <a:t>아키텍쳐</a:t>
            </a:r>
            <a:r>
              <a:rPr lang="ko-KR" altLang="en-US" sz="1100" dirty="0"/>
              <a:t> 및 데이터베이스 설계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5A1273EA-70D6-4095-A41B-A571524EC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05" y="5253723"/>
            <a:ext cx="379701" cy="22009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D6E17B60-BB92-4BC8-A54A-AE442F09DF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6" r="36292" b="36307"/>
          <a:stretch/>
        </p:blipFill>
        <p:spPr>
          <a:xfrm>
            <a:off x="1648491" y="5175261"/>
            <a:ext cx="380546" cy="37702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231E57F7-A1AF-4E20-B580-4075F9126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22" y="5106347"/>
            <a:ext cx="514848" cy="51484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6858501C-5DA3-4848-BB99-BE6018BD1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6328" y="5763622"/>
            <a:ext cx="535167" cy="472959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6EDEF30E-FA5F-4A2A-8561-D47B271646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506" y="5136025"/>
            <a:ext cx="473050" cy="47305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25EC6A2C-1F0D-4A42-8D22-9AAD23D22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567" y="5786249"/>
            <a:ext cx="467532" cy="413186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DEE57D2F-140A-4221-80AA-21A2770E505F}"/>
              </a:ext>
            </a:extLst>
          </p:cNvPr>
          <p:cNvGrpSpPr/>
          <p:nvPr/>
        </p:nvGrpSpPr>
        <p:grpSpPr>
          <a:xfrm>
            <a:off x="9357434" y="5139595"/>
            <a:ext cx="582471" cy="1058800"/>
            <a:chOff x="9273229" y="5139595"/>
            <a:chExt cx="582471" cy="105880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7055BF0-93D2-42F0-90A3-4756CBAFE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34"/>
            <a:stretch/>
          </p:blipFill>
          <p:spPr>
            <a:xfrm>
              <a:off x="9273229" y="5804847"/>
              <a:ext cx="582471" cy="393548"/>
            </a:xfrm>
            <a:prstGeom prst="rect">
              <a:avLst/>
            </a:prstGeom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1E29E48-2C73-400A-A174-70F3634DC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1509" y="5139595"/>
              <a:ext cx="465910" cy="465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7" name="Picture 26">
            <a:extLst>
              <a:ext uri="{FF2B5EF4-FFF2-40B4-BE49-F238E27FC236}">
                <a16:creationId xmlns:a16="http://schemas.microsoft.com/office/drawing/2014/main" id="{2F6912E9-7E1D-4FF0-B935-DC369151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093" y="5744504"/>
            <a:ext cx="496799" cy="51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84CE9974-2039-4765-8C6D-5A4F932289D8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6831696" y="1790454"/>
            <a:ext cx="1324966" cy="1324800"/>
          </a:xfrm>
          <a:prstGeom prst="ellipse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9EA25DFA-35FB-4037-BE55-1A52671C2E29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9657928" y="1790454"/>
            <a:ext cx="1324800" cy="1324800"/>
          </a:xfrm>
          <a:prstGeom prst="ellipse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ADD256D7-5AD0-4382-823F-BEF8F0630A8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1569" t="39952" r="32969" b="34057"/>
          <a:stretch/>
        </p:blipFill>
        <p:spPr>
          <a:xfrm>
            <a:off x="1865941" y="1839380"/>
            <a:ext cx="1009313" cy="1226948"/>
          </a:xfrm>
          <a:prstGeom prst="ellipse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A19FC212-9C7B-4152-BCF1-595778B890F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7311" t="11650" r="40698" b="50000"/>
          <a:stretch/>
        </p:blipFill>
        <p:spPr>
          <a:xfrm>
            <a:off x="856628" y="1839380"/>
            <a:ext cx="1009313" cy="1226948"/>
          </a:xfrm>
          <a:prstGeom prst="ellipse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14C68CAA-B1C9-453C-AF45-3BAEA827C2E2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4005630" y="1790454"/>
            <a:ext cx="1324800" cy="1324800"/>
          </a:xfrm>
          <a:prstGeom prst="ellipse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E97844C7-84BB-48FE-ABDA-AD8E982E2A85}"/>
              </a:ext>
            </a:extLst>
          </p:cNvPr>
          <p:cNvSpPr/>
          <p:nvPr/>
        </p:nvSpPr>
        <p:spPr>
          <a:xfrm>
            <a:off x="3977518" y="3510514"/>
            <a:ext cx="1381024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1B34704-D3EE-401D-AB30-331FBA52EB04}"/>
              </a:ext>
            </a:extLst>
          </p:cNvPr>
          <p:cNvSpPr/>
          <p:nvPr/>
        </p:nvSpPr>
        <p:spPr>
          <a:xfrm>
            <a:off x="6803667" y="3510514"/>
            <a:ext cx="1381024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B8C59866-CDCD-4CD8-94BA-A922506ED3C4}"/>
              </a:ext>
            </a:extLst>
          </p:cNvPr>
          <p:cNvSpPr/>
          <p:nvPr/>
        </p:nvSpPr>
        <p:spPr>
          <a:xfrm>
            <a:off x="9629816" y="3510514"/>
            <a:ext cx="1381024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F1DE9DC3-E957-4F94-9353-BF73F09C9274}"/>
              </a:ext>
            </a:extLst>
          </p:cNvPr>
          <p:cNvSpPr/>
          <p:nvPr/>
        </p:nvSpPr>
        <p:spPr>
          <a:xfrm>
            <a:off x="1141441" y="3510514"/>
            <a:ext cx="1381024" cy="45719"/>
          </a:xfrm>
          <a:prstGeom prst="roundRect">
            <a:avLst>
              <a:gd name="adj" fmla="val 0"/>
            </a:avLst>
          </a:prstGeom>
          <a:solidFill>
            <a:srgbClr val="E0E2FA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93DE445D-E79C-4F11-880F-843BC68DE7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6" r="36292" b="36307"/>
          <a:stretch/>
        </p:blipFill>
        <p:spPr>
          <a:xfrm>
            <a:off x="4794616" y="5184040"/>
            <a:ext cx="380546" cy="377021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B43F9D53-3405-4E70-942D-7DF807168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20" y="5115126"/>
            <a:ext cx="514848" cy="514848"/>
          </a:xfrm>
          <a:prstGeom prst="rect">
            <a:avLst/>
          </a:prstGeom>
        </p:spPr>
      </p:pic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409F8E26-30AD-4C65-A94F-AD1B77DD364B}"/>
              </a:ext>
            </a:extLst>
          </p:cNvPr>
          <p:cNvGrpSpPr/>
          <p:nvPr/>
        </p:nvGrpSpPr>
        <p:grpSpPr>
          <a:xfrm>
            <a:off x="10069056" y="5115126"/>
            <a:ext cx="531312" cy="1085738"/>
            <a:chOff x="9891716" y="5115126"/>
            <a:chExt cx="531312" cy="1085738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810AD969-5CEA-40F4-8AE7-5FD50F397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1716" y="5802379"/>
              <a:ext cx="531312" cy="398485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FBC5EE2A-4732-43E7-B1C6-CA9E0C294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948" y="5115126"/>
              <a:ext cx="514848" cy="514848"/>
            </a:xfrm>
            <a:prstGeom prst="rect">
              <a:avLst/>
            </a:prstGeom>
          </p:spPr>
        </p:pic>
      </p:grpSp>
      <p:pic>
        <p:nvPicPr>
          <p:cNvPr id="119" name="그림 118">
            <a:extLst>
              <a:ext uri="{FF2B5EF4-FFF2-40B4-BE49-F238E27FC236}">
                <a16:creationId xmlns:a16="http://schemas.microsoft.com/office/drawing/2014/main" id="{DB510D15-4499-4E29-AE6E-849A05A47E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9" y="5777835"/>
            <a:ext cx="457216" cy="457216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D6C8DEEF-EA8D-423C-92C2-FAA9DA20F49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3" t="17043" r="26637" b="43092"/>
          <a:stretch/>
        </p:blipFill>
        <p:spPr>
          <a:xfrm>
            <a:off x="1799375" y="5780120"/>
            <a:ext cx="532445" cy="43920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CC5D03ED-8BCC-4701-BEE0-2D398A62C0CA}"/>
              </a:ext>
            </a:extLst>
          </p:cNvPr>
          <p:cNvGrpSpPr/>
          <p:nvPr/>
        </p:nvGrpSpPr>
        <p:grpSpPr>
          <a:xfrm>
            <a:off x="10729519" y="5229783"/>
            <a:ext cx="588817" cy="947234"/>
            <a:chOff x="10509096" y="5229783"/>
            <a:chExt cx="588817" cy="947234"/>
          </a:xfrm>
        </p:grpSpPr>
        <p:pic>
          <p:nvPicPr>
            <p:cNvPr id="104" name="Picture 24">
              <a:extLst>
                <a:ext uri="{FF2B5EF4-FFF2-40B4-BE49-F238E27FC236}">
                  <a16:creationId xmlns:a16="http://schemas.microsoft.com/office/drawing/2014/main" id="{345CE78A-C931-46A9-9D74-D2605823AA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98" b="38555"/>
            <a:stretch/>
          </p:blipFill>
          <p:spPr bwMode="auto">
            <a:xfrm>
              <a:off x="10509096" y="5826225"/>
              <a:ext cx="588817" cy="350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E1551CF4-DF33-4C17-A371-2F93702FC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826" y="5229783"/>
              <a:ext cx="461357" cy="285533"/>
            </a:xfrm>
            <a:prstGeom prst="rect">
              <a:avLst/>
            </a:prstGeom>
          </p:spPr>
        </p:pic>
      </p:grpSp>
      <p:pic>
        <p:nvPicPr>
          <p:cNvPr id="135" name="그림 134">
            <a:extLst>
              <a:ext uri="{FF2B5EF4-FFF2-40B4-BE49-F238E27FC236}">
                <a16:creationId xmlns:a16="http://schemas.microsoft.com/office/drawing/2014/main" id="{472E3343-47F0-495E-B037-C24E94D29C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74" y="5229782"/>
            <a:ext cx="461357" cy="285533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505808D0-C6FD-4A67-A544-A5E6A0F73C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256" y="5763998"/>
            <a:ext cx="629731" cy="447832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D5ACAD48-CDDA-4C8B-8163-908AF94C9C9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4" t="23366" r="14530" b="23807"/>
          <a:stretch/>
        </p:blipFill>
        <p:spPr>
          <a:xfrm>
            <a:off x="5219052" y="5841927"/>
            <a:ext cx="608288" cy="29917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2C6C2ED3-5374-473D-8B9E-6A443B7984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0" y="5777835"/>
            <a:ext cx="457216" cy="457216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7EE46343-DC48-40E2-B4A7-1018DD9526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65" y="5203712"/>
            <a:ext cx="342631" cy="342631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EE560F73-FCE6-4A57-91E1-1FCEE744002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59" y="5229783"/>
            <a:ext cx="461357" cy="2855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F12BAE-3416-48DD-91C4-9EA8A2CDC60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48" y="5779941"/>
            <a:ext cx="439559" cy="4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9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맑은 고딕"/>
        <a:ea typeface="나눔스퀘어_ac"/>
        <a:cs typeface=""/>
      </a:majorFont>
      <a:minorFont>
        <a:latin typeface="맑은 고딕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3833</TotalTime>
  <Words>2501</Words>
  <Application>Microsoft Office PowerPoint</Application>
  <PresentationFormat>와이드스크린</PresentationFormat>
  <Paragraphs>523</Paragraphs>
  <Slides>34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Wingdings</vt:lpstr>
      <vt:lpstr>나눔스퀘어_ac Bold</vt:lpstr>
      <vt:lpstr>나눔스퀘어_ac ExtraBold</vt:lpstr>
      <vt:lpstr>Arial</vt:lpstr>
      <vt:lpstr>맑은 고딕</vt:lpstr>
      <vt:lpstr>나눔스퀘어_ac</vt:lpstr>
      <vt:lpstr>Nanum Pen</vt:lpstr>
      <vt:lpstr>Office 테마</vt:lpstr>
      <vt:lpstr>PowerPoint 프레젠테이션</vt:lpstr>
      <vt:lpstr>PowerPoint 프레젠테이션</vt:lpstr>
      <vt:lpstr>프로젝트 배경</vt:lpstr>
      <vt:lpstr>프로젝트 배경</vt:lpstr>
      <vt:lpstr>프로젝트 배경</vt:lpstr>
      <vt:lpstr>프로젝트 목적</vt:lpstr>
      <vt:lpstr>엘리베이터 TV 광고란</vt:lpstr>
      <vt:lpstr>전체 시나리오 플로우 </vt:lpstr>
      <vt:lpstr>프로젝트 팀 구성 및 개발 툴</vt:lpstr>
      <vt:lpstr>프로젝트 프로세스</vt:lpstr>
      <vt:lpstr>시스템 설계 및 구축</vt:lpstr>
      <vt:lpstr>아키텍쳐</vt:lpstr>
      <vt:lpstr>서버 사이드</vt:lpstr>
      <vt:lpstr>데이터베이스</vt:lpstr>
      <vt:lpstr>JWT를 이용한 로그인 서비스 문제 해결</vt:lpstr>
      <vt:lpstr>인식 이미지 선별 및 광고 송출 시스템 문제 해결</vt:lpstr>
      <vt:lpstr>모델링 설계 및 구축</vt:lpstr>
      <vt:lpstr>Input image 전처리</vt:lpstr>
      <vt:lpstr>Input image 전처리</vt:lpstr>
      <vt:lpstr>모델링 데이터 및 Class 선정</vt:lpstr>
      <vt:lpstr>Age Model – 모델 선정 이유 및 개요</vt:lpstr>
      <vt:lpstr>Age Model – 모델 평가</vt:lpstr>
      <vt:lpstr>Gender Model – 모델 선정 및 평가</vt:lpstr>
      <vt:lpstr>AD_Choice Modeling</vt:lpstr>
      <vt:lpstr>최종 데이터 DB 저장</vt:lpstr>
      <vt:lpstr>데이터베이스 활용 및 시각화</vt:lpstr>
      <vt:lpstr>광고 효율성 지표 정의</vt:lpstr>
      <vt:lpstr>광고 효율성 지표 정의</vt:lpstr>
      <vt:lpstr>시연 영상</vt:lpstr>
      <vt:lpstr>Self Evaluation</vt:lpstr>
      <vt:lpstr>프로젝트 아쉬운 점 및 발전 가능성</vt:lpstr>
      <vt:lpstr>팀원 소감 및 총평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gpq</dc:creator>
  <cp:lastModifiedBy>gpq</cp:lastModifiedBy>
  <cp:revision>503</cp:revision>
  <dcterms:created xsi:type="dcterms:W3CDTF">2021-05-27T06:00:33Z</dcterms:created>
  <dcterms:modified xsi:type="dcterms:W3CDTF">2021-06-04T00:31:04Z</dcterms:modified>
</cp:coreProperties>
</file>